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10_5E1D7C38.xml" ContentType="application/vnd.ms-powerpoint.comments+xml"/>
  <Override PartName="/ppt/comments/modernComment_144_5A8B2D41.xml" ContentType="application/vnd.ms-powerpoint.comments+xml"/>
  <Override PartName="/ppt/notesSlides/notesSlide1.xml" ContentType="application/vnd.openxmlformats-officedocument.presentationml.notesSlide+xml"/>
  <Override PartName="/ppt/comments/modernComment_10E_76690A25.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04"/>
  </p:notesMasterIdLst>
  <p:sldIdLst>
    <p:sldId id="256" r:id="rId5"/>
    <p:sldId id="272" r:id="rId6"/>
    <p:sldId id="29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298" r:id="rId22"/>
    <p:sldId id="361" r:id="rId23"/>
    <p:sldId id="362" r:id="rId24"/>
    <p:sldId id="363" r:id="rId25"/>
    <p:sldId id="364" r:id="rId26"/>
    <p:sldId id="360" r:id="rId27"/>
    <p:sldId id="325" r:id="rId28"/>
    <p:sldId id="326" r:id="rId29"/>
    <p:sldId id="327" r:id="rId30"/>
    <p:sldId id="328" r:id="rId31"/>
    <p:sldId id="329" r:id="rId32"/>
    <p:sldId id="302" r:id="rId33"/>
    <p:sldId id="337" r:id="rId34"/>
    <p:sldId id="342" r:id="rId35"/>
    <p:sldId id="338" r:id="rId36"/>
    <p:sldId id="339" r:id="rId37"/>
    <p:sldId id="340" r:id="rId38"/>
    <p:sldId id="341" r:id="rId39"/>
    <p:sldId id="282" r:id="rId40"/>
    <p:sldId id="286" r:id="rId41"/>
    <p:sldId id="277" r:id="rId42"/>
    <p:sldId id="306" r:id="rId43"/>
    <p:sldId id="258" r:id="rId44"/>
    <p:sldId id="305" r:id="rId45"/>
    <p:sldId id="287" r:id="rId46"/>
    <p:sldId id="304" r:id="rId47"/>
    <p:sldId id="268" r:id="rId48"/>
    <p:sldId id="347" r:id="rId49"/>
    <p:sldId id="367" r:id="rId50"/>
    <p:sldId id="368" r:id="rId51"/>
    <p:sldId id="369" r:id="rId52"/>
    <p:sldId id="370" r:id="rId53"/>
    <p:sldId id="371" r:id="rId54"/>
    <p:sldId id="372" r:id="rId55"/>
    <p:sldId id="373" r:id="rId56"/>
    <p:sldId id="374" r:id="rId57"/>
    <p:sldId id="375" r:id="rId58"/>
    <p:sldId id="376" r:id="rId59"/>
    <p:sldId id="377" r:id="rId60"/>
    <p:sldId id="378" r:id="rId61"/>
    <p:sldId id="344" r:id="rId62"/>
    <p:sldId id="365" r:id="rId63"/>
    <p:sldId id="366" r:id="rId64"/>
    <p:sldId id="348" r:id="rId65"/>
    <p:sldId id="349" r:id="rId66"/>
    <p:sldId id="350" r:id="rId67"/>
    <p:sldId id="351" r:id="rId68"/>
    <p:sldId id="352" r:id="rId69"/>
    <p:sldId id="353" r:id="rId70"/>
    <p:sldId id="354" r:id="rId71"/>
    <p:sldId id="355" r:id="rId72"/>
    <p:sldId id="356" r:id="rId73"/>
    <p:sldId id="357" r:id="rId74"/>
    <p:sldId id="358" r:id="rId75"/>
    <p:sldId id="359" r:id="rId76"/>
    <p:sldId id="288" r:id="rId77"/>
    <p:sldId id="269" r:id="rId78"/>
    <p:sldId id="289" r:id="rId79"/>
    <p:sldId id="259" r:id="rId80"/>
    <p:sldId id="380" r:id="rId81"/>
    <p:sldId id="381" r:id="rId82"/>
    <p:sldId id="382" r:id="rId83"/>
    <p:sldId id="383" r:id="rId84"/>
    <p:sldId id="384" r:id="rId85"/>
    <p:sldId id="385" r:id="rId86"/>
    <p:sldId id="386" r:id="rId87"/>
    <p:sldId id="387" r:id="rId88"/>
    <p:sldId id="388" r:id="rId89"/>
    <p:sldId id="389" r:id="rId90"/>
    <p:sldId id="379" r:id="rId91"/>
    <p:sldId id="266" r:id="rId92"/>
    <p:sldId id="265" r:id="rId93"/>
    <p:sldId id="261" r:id="rId94"/>
    <p:sldId id="307" r:id="rId95"/>
    <p:sldId id="308" r:id="rId96"/>
    <p:sldId id="262" r:id="rId97"/>
    <p:sldId id="276" r:id="rId98"/>
    <p:sldId id="274" r:id="rId99"/>
    <p:sldId id="267" r:id="rId100"/>
    <p:sldId id="270" r:id="rId101"/>
    <p:sldId id="271" r:id="rId102"/>
    <p:sldId id="273"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A71BB64-94F9-4BA1-A169-10F8287DCB84}">
          <p14:sldIdLst>
            <p14:sldId id="256"/>
            <p14:sldId id="272"/>
          </p14:sldIdLst>
        </p14:section>
        <p14:section name="Aged 0-17 distribution and projection" id="{CF8F0E99-DE4C-4107-8051-DB999D98B1F2}">
          <p14:sldIdLst>
            <p14:sldId id="290"/>
            <p14:sldId id="311"/>
            <p14:sldId id="312"/>
            <p14:sldId id="313"/>
            <p14:sldId id="314"/>
          </p14:sldIdLst>
        </p14:section>
        <p14:section name="Aged 65+ distribution and projections" id="{C789DA42-DF0D-4406-910B-4FA52094266E}">
          <p14:sldIdLst>
            <p14:sldId id="315"/>
            <p14:sldId id="316"/>
            <p14:sldId id="317"/>
            <p14:sldId id="318"/>
            <p14:sldId id="319"/>
          </p14:sldIdLst>
        </p14:section>
        <p14:section name="Aged 85+ distribution and projections" id="{9A89B099-604A-4952-B40D-597D789350B8}">
          <p14:sldIdLst>
            <p14:sldId id="320"/>
            <p14:sldId id="321"/>
            <p14:sldId id="322"/>
            <p14:sldId id="323"/>
            <p14:sldId id="324"/>
          </p14:sldIdLst>
        </p14:section>
        <p14:section name="Population Pyramids" id="{BB107E17-FB35-455B-BBA1-B503AADB6C95}">
          <p14:sldIdLst>
            <p14:sldId id="298"/>
            <p14:sldId id="361"/>
            <p14:sldId id="362"/>
            <p14:sldId id="363"/>
            <p14:sldId id="364"/>
            <p14:sldId id="360"/>
            <p14:sldId id="325"/>
            <p14:sldId id="326"/>
            <p14:sldId id="327"/>
            <p14:sldId id="328"/>
            <p14:sldId id="329"/>
            <p14:sldId id="302"/>
            <p14:sldId id="337"/>
            <p14:sldId id="342"/>
            <p14:sldId id="338"/>
            <p14:sldId id="339"/>
            <p14:sldId id="340"/>
            <p14:sldId id="341"/>
            <p14:sldId id="282"/>
          </p14:sldIdLst>
        </p14:section>
        <p14:section name="Burden of Disease" id="{91DD3C59-2D81-4A47-9CA8-5C49BFBC9DE3}">
          <p14:sldIdLst>
            <p14:sldId id="286"/>
            <p14:sldId id="277"/>
            <p14:sldId id="306"/>
            <p14:sldId id="258"/>
            <p14:sldId id="305"/>
            <p14:sldId id="287"/>
            <p14:sldId id="304"/>
            <p14:sldId id="268"/>
            <p14:sldId id="347"/>
            <p14:sldId id="367"/>
            <p14:sldId id="368"/>
            <p14:sldId id="369"/>
            <p14:sldId id="370"/>
            <p14:sldId id="371"/>
            <p14:sldId id="372"/>
            <p14:sldId id="373"/>
            <p14:sldId id="374"/>
            <p14:sldId id="375"/>
            <p14:sldId id="376"/>
            <p14:sldId id="377"/>
            <p14:sldId id="378"/>
            <p14:sldId id="344"/>
            <p14:sldId id="365"/>
            <p14:sldId id="366"/>
            <p14:sldId id="348"/>
            <p14:sldId id="349"/>
            <p14:sldId id="350"/>
            <p14:sldId id="351"/>
            <p14:sldId id="352"/>
            <p14:sldId id="353"/>
            <p14:sldId id="354"/>
            <p14:sldId id="355"/>
            <p14:sldId id="356"/>
            <p14:sldId id="357"/>
            <p14:sldId id="358"/>
            <p14:sldId id="359"/>
            <p14:sldId id="288"/>
            <p14:sldId id="269"/>
          </p14:sldIdLst>
        </p14:section>
        <p14:section name="Health Inequalities" id="{343528B9-F772-4AAD-B816-776B08A3C2C4}">
          <p14:sldIdLst>
            <p14:sldId id="289"/>
            <p14:sldId id="259"/>
            <p14:sldId id="380"/>
            <p14:sldId id="381"/>
            <p14:sldId id="382"/>
            <p14:sldId id="383"/>
            <p14:sldId id="384"/>
            <p14:sldId id="385"/>
            <p14:sldId id="386"/>
            <p14:sldId id="387"/>
            <p14:sldId id="388"/>
            <p14:sldId id="389"/>
            <p14:sldId id="379"/>
            <p14:sldId id="266"/>
            <p14:sldId id="265"/>
            <p14:sldId id="261"/>
            <p14:sldId id="307"/>
            <p14:sldId id="308"/>
            <p14:sldId id="262"/>
            <p14:sldId id="276"/>
            <p14:sldId id="274"/>
            <p14:sldId id="267"/>
            <p14:sldId id="270"/>
            <p14:sldId id="271"/>
            <p14:sldId id="27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5FE553-EDBE-D5B5-A58C-A32F148A3C91}" name="Etienne Soubes-Goldman" initials="ES" userId="S::etienne.soubesgoldman@lincolnshire.gov.uk::0b442a65-6db0-4bf7-ab37-c0a757f616b9" providerId="AD"/>
  <p188:author id="{09717B6D-91C8-0134-E466-8A16D2BC91DC}" name="Phil Huntley" initials="PH" userId="S::phil.huntley@lincolnshire.gov.uk::8684f75d-395d-4394-8fdd-84fd1a2fb8f8" providerId="AD"/>
  <p188:author id="{5BCAD7DB-D3BB-A44F-EE03-D7A0D0E0D2C6}" name="Phil Huntley" initials="PH" userId="S::Phil.Huntley@lincolnshire.gov.uk::8684f75d-395d-4394-8fdd-84fd1a2fb8f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8E8E8"/>
    <a:srgbClr val="DBB60C"/>
    <a:srgbClr val="7F7F7F"/>
    <a:srgbClr val="156082"/>
    <a:srgbClr val="C0C0C0"/>
    <a:srgbClr val="BFBFBF"/>
    <a:srgbClr val="747474"/>
    <a:srgbClr val="84E291"/>
    <a:srgbClr val="92D050"/>
    <a:srgbClr val="E59E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90DB5D-4005-4220-91E7-BE3303F4AC9D}" v="18" dt="2026-06-30T07:35:18.4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4660"/>
  </p:normalViewPr>
  <p:slideViewPr>
    <p:cSldViewPr snapToGrid="0">
      <p:cViewPr varScale="1">
        <p:scale>
          <a:sx n="120" d="100"/>
          <a:sy n="120" d="100"/>
        </p:scale>
        <p:origin x="1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heme" Target="theme/theme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5/10/relationships/revisionInfo" Target="revisionInfo.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omments/modernComment_10E_76690A25.xml><?xml version="1.0" encoding="utf-8"?>
<p188:cmLst xmlns:a="http://schemas.openxmlformats.org/drawingml/2006/main" xmlns:r="http://schemas.openxmlformats.org/officeDocument/2006/relationships" xmlns:p188="http://schemas.microsoft.com/office/powerpoint/2018/8/main">
  <p188:cm id="{DFFC1924-94FB-47B0-964C-E6FD433449C3}" authorId="{09717B6D-91C8-0134-E466-8A16D2BC91DC}" status="resolved" created="2026-02-13T14:56:41.917" complete="100000">
    <pc:sldMkLst xmlns:pc="http://schemas.microsoft.com/office/powerpoint/2013/main/command">
      <pc:docMk/>
      <pc:sldMk cId="1986595365" sldId="270"/>
    </pc:sldMkLst>
    <p188:txBody>
      <a:bodyPr/>
      <a:lstStyle/>
      <a:p>
        <a:r>
          <a:rPr lang="en-GB"/>
          <a:t>this and the obesity ones are great! I don't think we've ever presented this level of analysis in this way before. </a:t>
        </a:r>
      </a:p>
    </p188:txBody>
  </p188:cm>
</p188:cmLst>
</file>

<file path=ppt/comments/modernComment_110_5E1D7C38.xml><?xml version="1.0" encoding="utf-8"?>
<p188:cmLst xmlns:a="http://schemas.openxmlformats.org/drawingml/2006/main" xmlns:r="http://schemas.openxmlformats.org/officeDocument/2006/relationships" xmlns:p188="http://schemas.microsoft.com/office/powerpoint/2018/8/main">
  <p188:cm id="{1BDA765D-3498-4773-B7DA-1770D93D9B53}" authorId="{5BCAD7DB-D3BB-A44F-EE03-D7A0D0E0D2C6}" status="resolved" created="2026-05-11T12:26:10.901" complete="100000">
    <pc:sldMkLst xmlns:pc="http://schemas.microsoft.com/office/powerpoint/2013/main/command">
      <pc:docMk/>
      <pc:sldMk cId="1578990648" sldId="272"/>
    </pc:sldMkLst>
    <p188:txBody>
      <a:bodyPr/>
      <a:lstStyle/>
      <a:p>
        <a:r>
          <a:rPr lang="en-GB"/>
          <a:t>Is it possible to add England average to this? Even as a narrative point would be ok?</a:t>
        </a:r>
      </a:p>
    </p188:txBody>
  </p188:cm>
</p188:cmLst>
</file>

<file path=ppt/comments/modernComment_144_5A8B2D41.xml><?xml version="1.0" encoding="utf-8"?>
<p188:cmLst xmlns:a="http://schemas.openxmlformats.org/drawingml/2006/main" xmlns:r="http://schemas.openxmlformats.org/officeDocument/2006/relationships" xmlns:p188="http://schemas.microsoft.com/office/powerpoint/2018/8/main">
  <p188:cm id="{F7BCC4FD-3020-4711-A470-1FC3CF7BEF2C}" authorId="{5BCAD7DB-D3BB-A44F-EE03-D7A0D0E0D2C6}" created="2026-05-11T12:27:38.573">
    <pc:sldMkLst xmlns:pc="http://schemas.microsoft.com/office/powerpoint/2013/main/command">
      <pc:docMk/>
      <pc:sldMk cId="1519070529" sldId="324"/>
    </pc:sldMkLst>
    <p188:txBody>
      <a:bodyPr/>
      <a:lstStyle/>
      <a:p>
        <a:r>
          <a:rPr lang="en-GB"/>
          <a:t>These are all really good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77740A-E4E9-4B97-8383-D3919FCE3303}" type="datetimeFigureOut">
              <a:rPr lang="en-GB" smtClean="0"/>
              <a:t>30/06/2026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7668B2-0853-4A4A-8C90-45CF441DF518}" type="slidenum">
              <a:rPr lang="en-GB" smtClean="0"/>
              <a:t>‹#›</a:t>
            </a:fld>
            <a:endParaRPr lang="en-GB"/>
          </a:p>
        </p:txBody>
      </p:sp>
    </p:spTree>
    <p:extLst>
      <p:ext uri="{BB962C8B-B14F-4D97-AF65-F5344CB8AC3E}">
        <p14:creationId xmlns:p14="http://schemas.microsoft.com/office/powerpoint/2010/main" val="568548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97668B2-0853-4A4A-8C90-45CF441DF518}" type="slidenum">
              <a:rPr lang="en-GB" smtClean="0"/>
              <a:t>73</a:t>
            </a:fld>
            <a:endParaRPr lang="en-GB"/>
          </a:p>
        </p:txBody>
      </p:sp>
    </p:spTree>
    <p:extLst>
      <p:ext uri="{BB962C8B-B14F-4D97-AF65-F5344CB8AC3E}">
        <p14:creationId xmlns:p14="http://schemas.microsoft.com/office/powerpoint/2010/main" val="1759771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F8C19-84E3-EEC3-6C4C-20A5CDCA91F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7AF2C23-E611-9821-281D-49DF9B81EF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2CA7D89-4648-DA1A-B18D-69AB44D81EA4}"/>
              </a:ext>
            </a:extLst>
          </p:cNvPr>
          <p:cNvSpPr>
            <a:spLocks noGrp="1"/>
          </p:cNvSpPr>
          <p:nvPr>
            <p:ph type="dt" sz="half" idx="10"/>
          </p:nvPr>
        </p:nvSpPr>
        <p:spPr/>
        <p:txBody>
          <a:bodyPr/>
          <a:lstStyle/>
          <a:p>
            <a:fld id="{65A81143-FED8-42FD-80F6-D8E90B14A909}" type="datetimeFigureOut">
              <a:rPr lang="en-GB" smtClean="0"/>
              <a:t>30/06/2026</a:t>
            </a:fld>
            <a:endParaRPr lang="en-GB"/>
          </a:p>
        </p:txBody>
      </p:sp>
      <p:sp>
        <p:nvSpPr>
          <p:cNvPr id="5" name="Footer Placeholder 4">
            <a:extLst>
              <a:ext uri="{FF2B5EF4-FFF2-40B4-BE49-F238E27FC236}">
                <a16:creationId xmlns:a16="http://schemas.microsoft.com/office/drawing/2014/main" id="{1D453AC3-464C-3151-FD12-F860E3DF89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8E97D2-6995-16AB-03EC-D8216AFC676E}"/>
              </a:ext>
            </a:extLst>
          </p:cNvPr>
          <p:cNvSpPr>
            <a:spLocks noGrp="1"/>
          </p:cNvSpPr>
          <p:nvPr>
            <p:ph type="sldNum" sz="quarter" idx="12"/>
          </p:nvPr>
        </p:nvSpPr>
        <p:spPr/>
        <p:txBody>
          <a:bodyPr/>
          <a:lstStyle/>
          <a:p>
            <a:fld id="{3E46CA1F-B5C0-418C-920A-197B28FC83A7}" type="slidenum">
              <a:rPr lang="en-GB" smtClean="0"/>
              <a:t>‹#›</a:t>
            </a:fld>
            <a:endParaRPr lang="en-GB"/>
          </a:p>
        </p:txBody>
      </p:sp>
    </p:spTree>
    <p:extLst>
      <p:ext uri="{BB962C8B-B14F-4D97-AF65-F5344CB8AC3E}">
        <p14:creationId xmlns:p14="http://schemas.microsoft.com/office/powerpoint/2010/main" val="3597513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A6319-3AF4-C23A-5FC5-751519DC0C7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E315540-5845-FAA7-0500-77FAD2EC51E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8F4D50B-0E57-694A-513D-42305C3685CE}"/>
              </a:ext>
            </a:extLst>
          </p:cNvPr>
          <p:cNvSpPr>
            <a:spLocks noGrp="1"/>
          </p:cNvSpPr>
          <p:nvPr>
            <p:ph type="dt" sz="half" idx="10"/>
          </p:nvPr>
        </p:nvSpPr>
        <p:spPr/>
        <p:txBody>
          <a:bodyPr/>
          <a:lstStyle/>
          <a:p>
            <a:fld id="{65A81143-FED8-42FD-80F6-D8E90B14A909}" type="datetimeFigureOut">
              <a:rPr lang="en-GB" smtClean="0"/>
              <a:t>30/06/2026</a:t>
            </a:fld>
            <a:endParaRPr lang="en-GB"/>
          </a:p>
        </p:txBody>
      </p:sp>
      <p:sp>
        <p:nvSpPr>
          <p:cNvPr id="5" name="Footer Placeholder 4">
            <a:extLst>
              <a:ext uri="{FF2B5EF4-FFF2-40B4-BE49-F238E27FC236}">
                <a16:creationId xmlns:a16="http://schemas.microsoft.com/office/drawing/2014/main" id="{ABF8EFB9-00BD-55F4-EA6E-B434B49B7E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8A901B-0FE1-EA0A-3854-EAA9E8C7B127}"/>
              </a:ext>
            </a:extLst>
          </p:cNvPr>
          <p:cNvSpPr>
            <a:spLocks noGrp="1"/>
          </p:cNvSpPr>
          <p:nvPr>
            <p:ph type="sldNum" sz="quarter" idx="12"/>
          </p:nvPr>
        </p:nvSpPr>
        <p:spPr/>
        <p:txBody>
          <a:bodyPr/>
          <a:lstStyle/>
          <a:p>
            <a:fld id="{3E46CA1F-B5C0-418C-920A-197B28FC83A7}" type="slidenum">
              <a:rPr lang="en-GB" smtClean="0"/>
              <a:t>‹#›</a:t>
            </a:fld>
            <a:endParaRPr lang="en-GB"/>
          </a:p>
        </p:txBody>
      </p:sp>
    </p:spTree>
    <p:extLst>
      <p:ext uri="{BB962C8B-B14F-4D97-AF65-F5344CB8AC3E}">
        <p14:creationId xmlns:p14="http://schemas.microsoft.com/office/powerpoint/2010/main" val="2582981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2E22B9-A6F7-EED0-DDB9-898C5D6339D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D63F953-2AFA-DB5B-180D-950DD056708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0CBC789-F78C-76CE-C0F6-76AEF5BA46BB}"/>
              </a:ext>
            </a:extLst>
          </p:cNvPr>
          <p:cNvSpPr>
            <a:spLocks noGrp="1"/>
          </p:cNvSpPr>
          <p:nvPr>
            <p:ph type="dt" sz="half" idx="10"/>
          </p:nvPr>
        </p:nvSpPr>
        <p:spPr/>
        <p:txBody>
          <a:bodyPr/>
          <a:lstStyle/>
          <a:p>
            <a:fld id="{65A81143-FED8-42FD-80F6-D8E90B14A909}" type="datetimeFigureOut">
              <a:rPr lang="en-GB" smtClean="0"/>
              <a:t>30/06/2026</a:t>
            </a:fld>
            <a:endParaRPr lang="en-GB"/>
          </a:p>
        </p:txBody>
      </p:sp>
      <p:sp>
        <p:nvSpPr>
          <p:cNvPr id="5" name="Footer Placeholder 4">
            <a:extLst>
              <a:ext uri="{FF2B5EF4-FFF2-40B4-BE49-F238E27FC236}">
                <a16:creationId xmlns:a16="http://schemas.microsoft.com/office/drawing/2014/main" id="{223B0E34-9E20-9C19-9C42-6499100446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83EBBC-67EA-4C55-646B-02BB93B1ABCE}"/>
              </a:ext>
            </a:extLst>
          </p:cNvPr>
          <p:cNvSpPr>
            <a:spLocks noGrp="1"/>
          </p:cNvSpPr>
          <p:nvPr>
            <p:ph type="sldNum" sz="quarter" idx="12"/>
          </p:nvPr>
        </p:nvSpPr>
        <p:spPr/>
        <p:txBody>
          <a:bodyPr/>
          <a:lstStyle/>
          <a:p>
            <a:fld id="{3E46CA1F-B5C0-418C-920A-197B28FC83A7}" type="slidenum">
              <a:rPr lang="en-GB" smtClean="0"/>
              <a:t>‹#›</a:t>
            </a:fld>
            <a:endParaRPr lang="en-GB"/>
          </a:p>
        </p:txBody>
      </p:sp>
    </p:spTree>
    <p:extLst>
      <p:ext uri="{BB962C8B-B14F-4D97-AF65-F5344CB8AC3E}">
        <p14:creationId xmlns:p14="http://schemas.microsoft.com/office/powerpoint/2010/main" val="3612265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D66CB-F683-E62D-2F56-73C72A7D865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77EB8D9-FA5D-9525-A083-4BCB1955BE4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720B99E-4ADB-E255-3636-F0DC78E1B01F}"/>
              </a:ext>
            </a:extLst>
          </p:cNvPr>
          <p:cNvSpPr>
            <a:spLocks noGrp="1"/>
          </p:cNvSpPr>
          <p:nvPr>
            <p:ph type="dt" sz="half" idx="10"/>
          </p:nvPr>
        </p:nvSpPr>
        <p:spPr/>
        <p:txBody>
          <a:bodyPr/>
          <a:lstStyle/>
          <a:p>
            <a:fld id="{65A81143-FED8-42FD-80F6-D8E90B14A909}" type="datetimeFigureOut">
              <a:rPr lang="en-GB" smtClean="0"/>
              <a:t>30/06/2026</a:t>
            </a:fld>
            <a:endParaRPr lang="en-GB"/>
          </a:p>
        </p:txBody>
      </p:sp>
      <p:sp>
        <p:nvSpPr>
          <p:cNvPr id="5" name="Footer Placeholder 4">
            <a:extLst>
              <a:ext uri="{FF2B5EF4-FFF2-40B4-BE49-F238E27FC236}">
                <a16:creationId xmlns:a16="http://schemas.microsoft.com/office/drawing/2014/main" id="{6F1AEF41-E3A8-E7DF-9DA7-8A43B38D62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852F9B-B548-B38F-DADF-77756ED7FADD}"/>
              </a:ext>
            </a:extLst>
          </p:cNvPr>
          <p:cNvSpPr>
            <a:spLocks noGrp="1"/>
          </p:cNvSpPr>
          <p:nvPr>
            <p:ph type="sldNum" sz="quarter" idx="12"/>
          </p:nvPr>
        </p:nvSpPr>
        <p:spPr/>
        <p:txBody>
          <a:bodyPr/>
          <a:lstStyle/>
          <a:p>
            <a:fld id="{3E46CA1F-B5C0-418C-920A-197B28FC83A7}" type="slidenum">
              <a:rPr lang="en-GB" smtClean="0"/>
              <a:t>‹#›</a:t>
            </a:fld>
            <a:endParaRPr lang="en-GB"/>
          </a:p>
        </p:txBody>
      </p:sp>
    </p:spTree>
    <p:extLst>
      <p:ext uri="{BB962C8B-B14F-4D97-AF65-F5344CB8AC3E}">
        <p14:creationId xmlns:p14="http://schemas.microsoft.com/office/powerpoint/2010/main" val="60117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4A01-B347-24C5-3B72-8ABBF1321EC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D6AB6D2-91EB-AB3F-DD13-2FB5503C71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CB8F3F3-29F6-7554-5426-264963702439}"/>
              </a:ext>
            </a:extLst>
          </p:cNvPr>
          <p:cNvSpPr>
            <a:spLocks noGrp="1"/>
          </p:cNvSpPr>
          <p:nvPr>
            <p:ph type="dt" sz="half" idx="10"/>
          </p:nvPr>
        </p:nvSpPr>
        <p:spPr/>
        <p:txBody>
          <a:bodyPr/>
          <a:lstStyle/>
          <a:p>
            <a:fld id="{65A81143-FED8-42FD-80F6-D8E90B14A909}" type="datetimeFigureOut">
              <a:rPr lang="en-GB" smtClean="0"/>
              <a:t>30/06/2026</a:t>
            </a:fld>
            <a:endParaRPr lang="en-GB"/>
          </a:p>
        </p:txBody>
      </p:sp>
      <p:sp>
        <p:nvSpPr>
          <p:cNvPr id="5" name="Footer Placeholder 4">
            <a:extLst>
              <a:ext uri="{FF2B5EF4-FFF2-40B4-BE49-F238E27FC236}">
                <a16:creationId xmlns:a16="http://schemas.microsoft.com/office/drawing/2014/main" id="{11873E98-AF00-B2C1-C547-8C3123BF28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D0007E-6BDE-CCBB-88FA-F5EC5E83869E}"/>
              </a:ext>
            </a:extLst>
          </p:cNvPr>
          <p:cNvSpPr>
            <a:spLocks noGrp="1"/>
          </p:cNvSpPr>
          <p:nvPr>
            <p:ph type="sldNum" sz="quarter" idx="12"/>
          </p:nvPr>
        </p:nvSpPr>
        <p:spPr/>
        <p:txBody>
          <a:bodyPr/>
          <a:lstStyle/>
          <a:p>
            <a:fld id="{3E46CA1F-B5C0-418C-920A-197B28FC83A7}" type="slidenum">
              <a:rPr lang="en-GB" smtClean="0"/>
              <a:t>‹#›</a:t>
            </a:fld>
            <a:endParaRPr lang="en-GB"/>
          </a:p>
        </p:txBody>
      </p:sp>
    </p:spTree>
    <p:extLst>
      <p:ext uri="{BB962C8B-B14F-4D97-AF65-F5344CB8AC3E}">
        <p14:creationId xmlns:p14="http://schemas.microsoft.com/office/powerpoint/2010/main" val="3637640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1C4FA-D0B1-8A5A-7DBD-B1DEF1BFCD5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2449EDD-78E2-E351-258D-D63FA0A0034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B6E32C5-B137-A629-7C13-4506F38E498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ED80E76-A304-CDB3-2EEE-C7A145658E59}"/>
              </a:ext>
            </a:extLst>
          </p:cNvPr>
          <p:cNvSpPr>
            <a:spLocks noGrp="1"/>
          </p:cNvSpPr>
          <p:nvPr>
            <p:ph type="dt" sz="half" idx="10"/>
          </p:nvPr>
        </p:nvSpPr>
        <p:spPr/>
        <p:txBody>
          <a:bodyPr/>
          <a:lstStyle/>
          <a:p>
            <a:fld id="{65A81143-FED8-42FD-80F6-D8E90B14A909}" type="datetimeFigureOut">
              <a:rPr lang="en-GB" smtClean="0"/>
              <a:t>30/06/2026</a:t>
            </a:fld>
            <a:endParaRPr lang="en-GB"/>
          </a:p>
        </p:txBody>
      </p:sp>
      <p:sp>
        <p:nvSpPr>
          <p:cNvPr id="6" name="Footer Placeholder 5">
            <a:extLst>
              <a:ext uri="{FF2B5EF4-FFF2-40B4-BE49-F238E27FC236}">
                <a16:creationId xmlns:a16="http://schemas.microsoft.com/office/drawing/2014/main" id="{B0BDEFF5-C465-C8B1-E24B-AA5ACE2A2B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6F2AA09-22E9-F2FC-B41C-411A30AF1C4D}"/>
              </a:ext>
            </a:extLst>
          </p:cNvPr>
          <p:cNvSpPr>
            <a:spLocks noGrp="1"/>
          </p:cNvSpPr>
          <p:nvPr>
            <p:ph type="sldNum" sz="quarter" idx="12"/>
          </p:nvPr>
        </p:nvSpPr>
        <p:spPr/>
        <p:txBody>
          <a:bodyPr/>
          <a:lstStyle/>
          <a:p>
            <a:fld id="{3E46CA1F-B5C0-418C-920A-197B28FC83A7}" type="slidenum">
              <a:rPr lang="en-GB" smtClean="0"/>
              <a:t>‹#›</a:t>
            </a:fld>
            <a:endParaRPr lang="en-GB"/>
          </a:p>
        </p:txBody>
      </p:sp>
    </p:spTree>
    <p:extLst>
      <p:ext uri="{BB962C8B-B14F-4D97-AF65-F5344CB8AC3E}">
        <p14:creationId xmlns:p14="http://schemas.microsoft.com/office/powerpoint/2010/main" val="3099654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4D0FA-2F26-49B6-6247-5E244947E30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DDF72728-6139-5C7D-E226-6C787EB0B8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824547C-AA5A-62ED-0CF7-E750C8A7611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D1F3229-CE30-D6A8-6694-1DAC7CDF0C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9624087-DEA7-0812-1703-767A11B67F9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41C39DC-BC51-E159-49FD-82086AFF0A5B}"/>
              </a:ext>
            </a:extLst>
          </p:cNvPr>
          <p:cNvSpPr>
            <a:spLocks noGrp="1"/>
          </p:cNvSpPr>
          <p:nvPr>
            <p:ph type="dt" sz="half" idx="10"/>
          </p:nvPr>
        </p:nvSpPr>
        <p:spPr/>
        <p:txBody>
          <a:bodyPr/>
          <a:lstStyle/>
          <a:p>
            <a:fld id="{65A81143-FED8-42FD-80F6-D8E90B14A909}" type="datetimeFigureOut">
              <a:rPr lang="en-GB" smtClean="0"/>
              <a:t>30/06/2026</a:t>
            </a:fld>
            <a:endParaRPr lang="en-GB"/>
          </a:p>
        </p:txBody>
      </p:sp>
      <p:sp>
        <p:nvSpPr>
          <p:cNvPr id="8" name="Footer Placeholder 7">
            <a:extLst>
              <a:ext uri="{FF2B5EF4-FFF2-40B4-BE49-F238E27FC236}">
                <a16:creationId xmlns:a16="http://schemas.microsoft.com/office/drawing/2014/main" id="{9B0E71AE-5A3A-0C4B-9D1B-B6082BA42B2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6D30F4F-C88B-5A6A-DEED-7A229585D5EB}"/>
              </a:ext>
            </a:extLst>
          </p:cNvPr>
          <p:cNvSpPr>
            <a:spLocks noGrp="1"/>
          </p:cNvSpPr>
          <p:nvPr>
            <p:ph type="sldNum" sz="quarter" idx="12"/>
          </p:nvPr>
        </p:nvSpPr>
        <p:spPr/>
        <p:txBody>
          <a:bodyPr/>
          <a:lstStyle/>
          <a:p>
            <a:fld id="{3E46CA1F-B5C0-418C-920A-197B28FC83A7}" type="slidenum">
              <a:rPr lang="en-GB" smtClean="0"/>
              <a:t>‹#›</a:t>
            </a:fld>
            <a:endParaRPr lang="en-GB"/>
          </a:p>
        </p:txBody>
      </p:sp>
    </p:spTree>
    <p:extLst>
      <p:ext uri="{BB962C8B-B14F-4D97-AF65-F5344CB8AC3E}">
        <p14:creationId xmlns:p14="http://schemas.microsoft.com/office/powerpoint/2010/main" val="2354401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FB3F0-6EA9-02F9-22AA-3D615DDDA81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512B275-74DE-EF82-1B35-8885D24B1013}"/>
              </a:ext>
            </a:extLst>
          </p:cNvPr>
          <p:cNvSpPr>
            <a:spLocks noGrp="1"/>
          </p:cNvSpPr>
          <p:nvPr>
            <p:ph type="dt" sz="half" idx="10"/>
          </p:nvPr>
        </p:nvSpPr>
        <p:spPr/>
        <p:txBody>
          <a:bodyPr/>
          <a:lstStyle/>
          <a:p>
            <a:fld id="{65A81143-FED8-42FD-80F6-D8E90B14A909}" type="datetimeFigureOut">
              <a:rPr lang="en-GB" smtClean="0"/>
              <a:t>30/06/2026</a:t>
            </a:fld>
            <a:endParaRPr lang="en-GB"/>
          </a:p>
        </p:txBody>
      </p:sp>
      <p:sp>
        <p:nvSpPr>
          <p:cNvPr id="4" name="Footer Placeholder 3">
            <a:extLst>
              <a:ext uri="{FF2B5EF4-FFF2-40B4-BE49-F238E27FC236}">
                <a16:creationId xmlns:a16="http://schemas.microsoft.com/office/drawing/2014/main" id="{59EBA9A0-C230-F7F0-E162-284A1C42E64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18C1D74-5658-69D6-9C75-037B87137AB9}"/>
              </a:ext>
            </a:extLst>
          </p:cNvPr>
          <p:cNvSpPr>
            <a:spLocks noGrp="1"/>
          </p:cNvSpPr>
          <p:nvPr>
            <p:ph type="sldNum" sz="quarter" idx="12"/>
          </p:nvPr>
        </p:nvSpPr>
        <p:spPr/>
        <p:txBody>
          <a:bodyPr/>
          <a:lstStyle/>
          <a:p>
            <a:fld id="{3E46CA1F-B5C0-418C-920A-197B28FC83A7}" type="slidenum">
              <a:rPr lang="en-GB" smtClean="0"/>
              <a:t>‹#›</a:t>
            </a:fld>
            <a:endParaRPr lang="en-GB"/>
          </a:p>
        </p:txBody>
      </p:sp>
    </p:spTree>
    <p:extLst>
      <p:ext uri="{BB962C8B-B14F-4D97-AF65-F5344CB8AC3E}">
        <p14:creationId xmlns:p14="http://schemas.microsoft.com/office/powerpoint/2010/main" val="2526414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862741-5DDA-7871-FC38-59FEF259B811}"/>
              </a:ext>
            </a:extLst>
          </p:cNvPr>
          <p:cNvSpPr>
            <a:spLocks noGrp="1"/>
          </p:cNvSpPr>
          <p:nvPr>
            <p:ph type="dt" sz="half" idx="10"/>
          </p:nvPr>
        </p:nvSpPr>
        <p:spPr/>
        <p:txBody>
          <a:bodyPr/>
          <a:lstStyle/>
          <a:p>
            <a:fld id="{65A81143-FED8-42FD-80F6-D8E90B14A909}" type="datetimeFigureOut">
              <a:rPr lang="en-GB" smtClean="0"/>
              <a:t>30/06/2026</a:t>
            </a:fld>
            <a:endParaRPr lang="en-GB"/>
          </a:p>
        </p:txBody>
      </p:sp>
      <p:sp>
        <p:nvSpPr>
          <p:cNvPr id="3" name="Footer Placeholder 2">
            <a:extLst>
              <a:ext uri="{FF2B5EF4-FFF2-40B4-BE49-F238E27FC236}">
                <a16:creationId xmlns:a16="http://schemas.microsoft.com/office/drawing/2014/main" id="{EFF08E5E-EC67-16FB-2567-B5260647708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065DDBE-832D-DAE7-6DAF-901F8A784EDC}"/>
              </a:ext>
            </a:extLst>
          </p:cNvPr>
          <p:cNvSpPr>
            <a:spLocks noGrp="1"/>
          </p:cNvSpPr>
          <p:nvPr>
            <p:ph type="sldNum" sz="quarter" idx="12"/>
          </p:nvPr>
        </p:nvSpPr>
        <p:spPr/>
        <p:txBody>
          <a:bodyPr/>
          <a:lstStyle/>
          <a:p>
            <a:fld id="{3E46CA1F-B5C0-418C-920A-197B28FC83A7}" type="slidenum">
              <a:rPr lang="en-GB" smtClean="0"/>
              <a:t>‹#›</a:t>
            </a:fld>
            <a:endParaRPr lang="en-GB"/>
          </a:p>
        </p:txBody>
      </p:sp>
    </p:spTree>
    <p:extLst>
      <p:ext uri="{BB962C8B-B14F-4D97-AF65-F5344CB8AC3E}">
        <p14:creationId xmlns:p14="http://schemas.microsoft.com/office/powerpoint/2010/main" val="3874135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74079-22F9-8F7A-3C59-01B8BAD866F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CC16D05-4737-2840-9367-2D46D33FF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C8FBF648-412E-958A-DB2B-3AFC0C02C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65D26FB-B6BF-E665-9873-F537461A2DFB}"/>
              </a:ext>
            </a:extLst>
          </p:cNvPr>
          <p:cNvSpPr>
            <a:spLocks noGrp="1"/>
          </p:cNvSpPr>
          <p:nvPr>
            <p:ph type="dt" sz="half" idx="10"/>
          </p:nvPr>
        </p:nvSpPr>
        <p:spPr/>
        <p:txBody>
          <a:bodyPr/>
          <a:lstStyle/>
          <a:p>
            <a:fld id="{65A81143-FED8-42FD-80F6-D8E90B14A909}" type="datetimeFigureOut">
              <a:rPr lang="en-GB" smtClean="0"/>
              <a:t>30/06/2026</a:t>
            </a:fld>
            <a:endParaRPr lang="en-GB"/>
          </a:p>
        </p:txBody>
      </p:sp>
      <p:sp>
        <p:nvSpPr>
          <p:cNvPr id="6" name="Footer Placeholder 5">
            <a:extLst>
              <a:ext uri="{FF2B5EF4-FFF2-40B4-BE49-F238E27FC236}">
                <a16:creationId xmlns:a16="http://schemas.microsoft.com/office/drawing/2014/main" id="{D73E4872-0C9F-D3D1-E9B3-FD47717B88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D04757-C4DA-C9A2-B06A-2AC0F002706A}"/>
              </a:ext>
            </a:extLst>
          </p:cNvPr>
          <p:cNvSpPr>
            <a:spLocks noGrp="1"/>
          </p:cNvSpPr>
          <p:nvPr>
            <p:ph type="sldNum" sz="quarter" idx="12"/>
          </p:nvPr>
        </p:nvSpPr>
        <p:spPr/>
        <p:txBody>
          <a:bodyPr/>
          <a:lstStyle/>
          <a:p>
            <a:fld id="{3E46CA1F-B5C0-418C-920A-197B28FC83A7}" type="slidenum">
              <a:rPr lang="en-GB" smtClean="0"/>
              <a:t>‹#›</a:t>
            </a:fld>
            <a:endParaRPr lang="en-GB"/>
          </a:p>
        </p:txBody>
      </p:sp>
    </p:spTree>
    <p:extLst>
      <p:ext uri="{BB962C8B-B14F-4D97-AF65-F5344CB8AC3E}">
        <p14:creationId xmlns:p14="http://schemas.microsoft.com/office/powerpoint/2010/main" val="1795995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49E33-19D5-41C4-3276-1F701457B32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44BDC6E-F983-E036-9C35-33F018E392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1AB12DC-9A6B-3C06-6D3F-6FA76101FE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19B0C72-C49C-5A8A-CFD1-3E64762B0A5B}"/>
              </a:ext>
            </a:extLst>
          </p:cNvPr>
          <p:cNvSpPr>
            <a:spLocks noGrp="1"/>
          </p:cNvSpPr>
          <p:nvPr>
            <p:ph type="dt" sz="half" idx="10"/>
          </p:nvPr>
        </p:nvSpPr>
        <p:spPr/>
        <p:txBody>
          <a:bodyPr/>
          <a:lstStyle/>
          <a:p>
            <a:fld id="{65A81143-FED8-42FD-80F6-D8E90B14A909}" type="datetimeFigureOut">
              <a:rPr lang="en-GB" smtClean="0"/>
              <a:t>30/06/2026</a:t>
            </a:fld>
            <a:endParaRPr lang="en-GB"/>
          </a:p>
        </p:txBody>
      </p:sp>
      <p:sp>
        <p:nvSpPr>
          <p:cNvPr id="6" name="Footer Placeholder 5">
            <a:extLst>
              <a:ext uri="{FF2B5EF4-FFF2-40B4-BE49-F238E27FC236}">
                <a16:creationId xmlns:a16="http://schemas.microsoft.com/office/drawing/2014/main" id="{B31DE956-18E1-A6F6-31B6-7E499F05C8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CE71BE-61F1-C64F-D4BB-A8B538175C59}"/>
              </a:ext>
            </a:extLst>
          </p:cNvPr>
          <p:cNvSpPr>
            <a:spLocks noGrp="1"/>
          </p:cNvSpPr>
          <p:nvPr>
            <p:ph type="sldNum" sz="quarter" idx="12"/>
          </p:nvPr>
        </p:nvSpPr>
        <p:spPr/>
        <p:txBody>
          <a:bodyPr/>
          <a:lstStyle/>
          <a:p>
            <a:fld id="{3E46CA1F-B5C0-418C-920A-197B28FC83A7}" type="slidenum">
              <a:rPr lang="en-GB" smtClean="0"/>
              <a:t>‹#›</a:t>
            </a:fld>
            <a:endParaRPr lang="en-GB"/>
          </a:p>
        </p:txBody>
      </p:sp>
    </p:spTree>
    <p:extLst>
      <p:ext uri="{BB962C8B-B14F-4D97-AF65-F5344CB8AC3E}">
        <p14:creationId xmlns:p14="http://schemas.microsoft.com/office/powerpoint/2010/main" val="1506808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9B831A-BFEB-7B30-4FEE-3BA531816E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6D40441-B652-0FE8-2AC0-813698957C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7D29218-8AAD-15DE-54BA-1027E03C62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A81143-FED8-42FD-80F6-D8E90B14A909}" type="datetimeFigureOut">
              <a:rPr lang="en-GB" smtClean="0"/>
              <a:t>30/06/2026</a:t>
            </a:fld>
            <a:endParaRPr lang="en-GB"/>
          </a:p>
        </p:txBody>
      </p:sp>
      <p:sp>
        <p:nvSpPr>
          <p:cNvPr id="5" name="Footer Placeholder 4">
            <a:extLst>
              <a:ext uri="{FF2B5EF4-FFF2-40B4-BE49-F238E27FC236}">
                <a16:creationId xmlns:a16="http://schemas.microsoft.com/office/drawing/2014/main" id="{D1802851-85C2-47DE-30F1-C19655F1E8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E98DD67-4265-9FD9-7AC9-DED8E34834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E46CA1F-B5C0-418C-920A-197B28FC83A7}" type="slidenum">
              <a:rPr lang="en-GB" smtClean="0"/>
              <a:t>‹#›</a:t>
            </a:fld>
            <a:endParaRPr lang="en-GB"/>
          </a:p>
        </p:txBody>
      </p:sp>
    </p:spTree>
    <p:extLst>
      <p:ext uri="{BB962C8B-B14F-4D97-AF65-F5344CB8AC3E}">
        <p14:creationId xmlns:p14="http://schemas.microsoft.com/office/powerpoint/2010/main" val="33504967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microsoft.com/office/2018/10/relationships/comments" Target="../comments/modernComment_144_5A8B2D4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10_5E1D7C3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hyperlink" Target="http://vizhub.healthdata.org/gbd-compare"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1.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hyperlink" Target="http://vizhub.healthdata.org/gbd-compare"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vizhub.healthdata.org/gbd-compar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s://classbrowser.nhs.uk/#/book/ICD-10-5TH-Edition"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hyperlink" Target="https://ec.europa.eu/eurostat/en/web/products-manuals-and-guidelines/-/ks-ra-13-028" TargetMode="External"/><Relationship Id="rId4" Type="http://schemas.openxmlformats.org/officeDocument/2006/relationships/hyperlink" Target="https://www.ons.gov.uk/aboutus/transparencyandgovernance/freedomofinformationfoi/mortalitystatisticsbylocation"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hyperlink" Target="https://ec.europa.eu/eurostat/en/web/products-manuals-and-guidelines/-/ks-ra-13-028" TargetMode="External"/><Relationship Id="rId5" Type="http://schemas.openxmlformats.org/officeDocument/2006/relationships/hyperlink" Target="https://www.ons.gov.uk/aboutus/transparencyandgovernance/freedomofinformationfoi/mortalitystatisticsbylocation" TargetMode="External"/><Relationship Id="rId4" Type="http://schemas.openxmlformats.org/officeDocument/2006/relationships/hyperlink" Target="https://classbrowser.nhs.uk/#/book/ICD-10-5TH-Edition"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hyperlink" Target="https://ec.europa.eu/eurostat/en/web/products-manuals-and-guidelines/-/ks-ra-13-028" TargetMode="External"/><Relationship Id="rId5" Type="http://schemas.openxmlformats.org/officeDocument/2006/relationships/hyperlink" Target="https://www.ons.gov.uk/aboutus/transparencyandgovernance/freedomofinformationfoi/mortalitystatisticsbylocation" TargetMode="External"/><Relationship Id="rId4" Type="http://schemas.openxmlformats.org/officeDocument/2006/relationships/hyperlink" Target="https://classbrowser.nhs.uk/#/book/ICD-10-5TH-Edition"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hyperlink" Target="https://ec.europa.eu/eurostat/en/web/products-manuals-and-guidelines/-/ks-ra-13-028" TargetMode="External"/><Relationship Id="rId5" Type="http://schemas.openxmlformats.org/officeDocument/2006/relationships/hyperlink" Target="https://www.ons.gov.uk/aboutus/transparencyandgovernance/freedomofinformationfoi/mortalitystatisticsbylocation" TargetMode="External"/><Relationship Id="rId4" Type="http://schemas.openxmlformats.org/officeDocument/2006/relationships/hyperlink" Target="https://classbrowser.nhs.uk/#/book/ICD-10-5TH-Editio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hyperlink" Target="https://ec.europa.eu/eurostat/en/web/products-manuals-and-guidelines/-/ks-ra-13-028" TargetMode="External"/><Relationship Id="rId5" Type="http://schemas.openxmlformats.org/officeDocument/2006/relationships/hyperlink" Target="https://www.ons.gov.uk/aboutus/transparencyandgovernance/freedomofinformationfoi/mortalitystatisticsbylocation" TargetMode="External"/><Relationship Id="rId4" Type="http://schemas.openxmlformats.org/officeDocument/2006/relationships/hyperlink" Target="https://classbrowser.nhs.uk/#/book/ICD-10-5TH-Edition"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hyperlink" Target="https://ec.europa.eu/eurostat/en/web/products-manuals-and-guidelines/-/ks-ra-13-028" TargetMode="External"/><Relationship Id="rId5" Type="http://schemas.openxmlformats.org/officeDocument/2006/relationships/hyperlink" Target="https://www.ons.gov.uk/aboutus/transparencyandgovernance/freedomofinformationfoi/mortalitystatisticsbylocation" TargetMode="External"/><Relationship Id="rId4" Type="http://schemas.openxmlformats.org/officeDocument/2006/relationships/hyperlink" Target="https://classbrowser.nhs.uk/#/book/ICD-10-5TH-Edition"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hyperlink" Target="https://ec.europa.eu/eurostat/en/web/products-manuals-and-guidelines/-/ks-ra-13-028" TargetMode="External"/><Relationship Id="rId5" Type="http://schemas.openxmlformats.org/officeDocument/2006/relationships/hyperlink" Target="https://www.ons.gov.uk/aboutus/transparencyandgovernance/freedomofinformationfoi/mortalitystatisticsbylocation" TargetMode="External"/><Relationship Id="rId4" Type="http://schemas.openxmlformats.org/officeDocument/2006/relationships/hyperlink" Target="https://classbrowser.nhs.uk/#/book/ICD-10-5TH-Edition"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hyperlink" Target="https://ec.europa.eu/eurostat/en/web/products-manuals-and-guidelines/-/ks-ra-13-028" TargetMode="External"/><Relationship Id="rId5" Type="http://schemas.openxmlformats.org/officeDocument/2006/relationships/hyperlink" Target="https://www.ons.gov.uk/aboutus/transparencyandgovernance/freedomofinformationfoi/mortalitystatisticsbylocation" TargetMode="External"/><Relationship Id="rId4" Type="http://schemas.openxmlformats.org/officeDocument/2006/relationships/hyperlink" Target="https://classbrowser.nhs.uk/#/book/ICD-10-5TH-Edition"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hyperlink" Target="https://ec.europa.eu/eurostat/en/web/products-manuals-and-guidelines/-/ks-ra-13-028" TargetMode="External"/><Relationship Id="rId5" Type="http://schemas.openxmlformats.org/officeDocument/2006/relationships/hyperlink" Target="https://www.ons.gov.uk/aboutus/transparencyandgovernance/freedomofinformationfoi/mortalitystatisticsbylocation" TargetMode="External"/><Relationship Id="rId4" Type="http://schemas.openxmlformats.org/officeDocument/2006/relationships/hyperlink" Target="https://classbrowser.nhs.uk/#/book/ICD-10-5TH-Edition"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hyperlink" Target="https://ec.europa.eu/eurostat/en/web/products-manuals-and-guidelines/-/ks-ra-13-028" TargetMode="External"/><Relationship Id="rId5" Type="http://schemas.openxmlformats.org/officeDocument/2006/relationships/hyperlink" Target="https://www.ons.gov.uk/aboutus/transparencyandgovernance/freedomofinformationfoi/mortalitystatisticsbylocation" TargetMode="External"/><Relationship Id="rId4" Type="http://schemas.openxmlformats.org/officeDocument/2006/relationships/hyperlink" Target="https://classbrowser.nhs.uk/#/book/ICD-10-5TH-Edition"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hyperlink" Target="https://ec.europa.eu/eurostat/en/web/products-manuals-and-guidelines/-/ks-ra-13-028"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93.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94.xml.rels><?xml version="1.0" encoding="UTF-8" standalone="yes"?>
<Relationships xmlns="http://schemas.openxmlformats.org/package/2006/relationships"><Relationship Id="rId3" Type="http://schemas.openxmlformats.org/officeDocument/2006/relationships/hyperlink" Target="https://www.gov.uk/government/collections/households-below-average-income-hbai--2#hbai-data-on-stat-xplore"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9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9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jpeg"/><Relationship Id="rId2" Type="http://schemas.microsoft.com/office/2018/10/relationships/comments" Target="../comments/modernComment_10E_76690A25.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9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9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150C718-1D54-C2D9-E9D1-5038F51275DE}"/>
              </a:ext>
            </a:extLst>
          </p:cNvPr>
          <p:cNvSpPr>
            <a:spLocks noGrp="1"/>
          </p:cNvSpPr>
          <p:nvPr>
            <p:ph type="subTitle" idx="1"/>
          </p:nvPr>
        </p:nvSpPr>
        <p:spPr>
          <a:xfrm>
            <a:off x="1524000" y="4406710"/>
            <a:ext cx="9144000" cy="1655762"/>
          </a:xfrm>
        </p:spPr>
        <p:txBody>
          <a:bodyPr/>
          <a:lstStyle/>
          <a:p>
            <a:pPr algn="l"/>
            <a:r>
              <a:rPr lang="en-GB"/>
              <a:t>2026</a:t>
            </a:r>
          </a:p>
        </p:txBody>
      </p:sp>
      <p:pic>
        <p:nvPicPr>
          <p:cNvPr id="10" name="Picture 9" descr="A green logo with a black background&#10;&#10;AI-generated content may be incorrect.">
            <a:extLst>
              <a:ext uri="{FF2B5EF4-FFF2-40B4-BE49-F238E27FC236}">
                <a16:creationId xmlns:a16="http://schemas.microsoft.com/office/drawing/2014/main" id="{982BFD74-AD3B-81A0-640F-3286F87B0730}"/>
              </a:ext>
            </a:extLst>
          </p:cNvPr>
          <p:cNvPicPr>
            <a:picLocks noChangeAspect="1"/>
          </p:cNvPicPr>
          <p:nvPr/>
        </p:nvPicPr>
        <p:blipFill>
          <a:blip r:embed="rId2"/>
          <a:stretch>
            <a:fillRect/>
          </a:stretch>
        </p:blipFill>
        <p:spPr>
          <a:xfrm>
            <a:off x="6482566" y="10488"/>
            <a:ext cx="5582429" cy="6220693"/>
          </a:xfrm>
          <a:prstGeom prst="rect">
            <a:avLst/>
          </a:prstGeom>
        </p:spPr>
      </p:pic>
      <p:sp>
        <p:nvSpPr>
          <p:cNvPr id="2" name="Title 1">
            <a:extLst>
              <a:ext uri="{FF2B5EF4-FFF2-40B4-BE49-F238E27FC236}">
                <a16:creationId xmlns:a16="http://schemas.microsoft.com/office/drawing/2014/main" id="{74190320-54C4-0390-93D3-742BA7F97BC8}"/>
              </a:ext>
            </a:extLst>
          </p:cNvPr>
          <p:cNvSpPr>
            <a:spLocks noGrp="1"/>
          </p:cNvSpPr>
          <p:nvPr>
            <p:ph type="ctrTitle"/>
          </p:nvPr>
        </p:nvSpPr>
        <p:spPr>
          <a:xfrm>
            <a:off x="1524000" y="1927035"/>
            <a:ext cx="9144000" cy="2387600"/>
          </a:xfrm>
        </p:spPr>
        <p:txBody>
          <a:bodyPr/>
          <a:lstStyle/>
          <a:p>
            <a:pPr algn="l"/>
            <a:r>
              <a:rPr lang="en-GB" dirty="0"/>
              <a:t>Public Health </a:t>
            </a:r>
            <a:br>
              <a:rPr lang="en-GB" dirty="0"/>
            </a:br>
            <a:r>
              <a:rPr lang="en-GB" dirty="0"/>
              <a:t>Intelligence Library</a:t>
            </a:r>
          </a:p>
        </p:txBody>
      </p:sp>
      <p:pic>
        <p:nvPicPr>
          <p:cNvPr id="12" name="Picture 11" descr="A black and yellow text&#10;&#10;AI-generated content may be incorrect.">
            <a:extLst>
              <a:ext uri="{FF2B5EF4-FFF2-40B4-BE49-F238E27FC236}">
                <a16:creationId xmlns:a16="http://schemas.microsoft.com/office/drawing/2014/main" id="{10CAC14F-CBFB-1956-BB86-ADA7BEB3E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Tree>
    <p:extLst>
      <p:ext uri="{BB962C8B-B14F-4D97-AF65-F5344CB8AC3E}">
        <p14:creationId xmlns:p14="http://schemas.microsoft.com/office/powerpoint/2010/main" val="1401438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D4EE1-2FB6-1902-3535-ACB18050F72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23C0BE8-DB74-DCB0-D91E-75F1DB0D245B}"/>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59046152-573F-8342-DDCB-23AB5CCE61CB}"/>
              </a:ext>
            </a:extLst>
          </p:cNvPr>
          <p:cNvSpPr txBox="1"/>
          <p:nvPr/>
        </p:nvSpPr>
        <p:spPr>
          <a:xfrm>
            <a:off x="411479" y="1008934"/>
            <a:ext cx="11244811" cy="830997"/>
          </a:xfrm>
          <a:prstGeom prst="rect">
            <a:avLst/>
          </a:prstGeom>
          <a:noFill/>
        </p:spPr>
        <p:txBody>
          <a:bodyPr wrap="square" rtlCol="0">
            <a:spAutoFit/>
          </a:bodyPr>
          <a:lstStyle/>
          <a:p>
            <a:r>
              <a:rPr lang="en-GB" sz="2400"/>
              <a:t>By 2040, Lincolnshire will be home to an additional 53.4k people aged 65+ years old – an increase of 27% from 2026.</a:t>
            </a:r>
          </a:p>
        </p:txBody>
      </p:sp>
      <p:sp>
        <p:nvSpPr>
          <p:cNvPr id="51" name="TextBox 50">
            <a:extLst>
              <a:ext uri="{FF2B5EF4-FFF2-40B4-BE49-F238E27FC236}">
                <a16:creationId xmlns:a16="http://schemas.microsoft.com/office/drawing/2014/main" id="{F70CF986-3914-1484-D4A7-AFF7052AEFDC}"/>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4" name="Picture 3" descr="A black and yellow text&#10;&#10;AI-generated content may be incorrect.">
            <a:extLst>
              <a:ext uri="{FF2B5EF4-FFF2-40B4-BE49-F238E27FC236}">
                <a16:creationId xmlns:a16="http://schemas.microsoft.com/office/drawing/2014/main" id="{65C6D91C-D434-4CC0-786C-CA18C59CB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pic>
        <p:nvPicPr>
          <p:cNvPr id="3" name="Picture 2">
            <a:extLst>
              <a:ext uri="{FF2B5EF4-FFF2-40B4-BE49-F238E27FC236}">
                <a16:creationId xmlns:a16="http://schemas.microsoft.com/office/drawing/2014/main" id="{6A9DFF9A-1027-ECED-A1EB-D525B9B10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spTree>
    <p:extLst>
      <p:ext uri="{BB962C8B-B14F-4D97-AF65-F5344CB8AC3E}">
        <p14:creationId xmlns:p14="http://schemas.microsoft.com/office/powerpoint/2010/main" val="3390830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719BA-C19D-767D-7B56-8069AAC5ECE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6194E8F-C05E-EBCE-22F9-36B99B577376}"/>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1D14658B-E5C6-93B2-E709-86C747D01DCB}"/>
              </a:ext>
            </a:extLst>
          </p:cNvPr>
          <p:cNvSpPr txBox="1"/>
          <p:nvPr/>
        </p:nvSpPr>
        <p:spPr>
          <a:xfrm>
            <a:off x="411479" y="1008934"/>
            <a:ext cx="11244811" cy="830997"/>
          </a:xfrm>
          <a:prstGeom prst="rect">
            <a:avLst/>
          </a:prstGeom>
          <a:noFill/>
        </p:spPr>
        <p:txBody>
          <a:bodyPr wrap="square" rtlCol="0">
            <a:spAutoFit/>
          </a:bodyPr>
          <a:lstStyle/>
          <a:p>
            <a:r>
              <a:rPr lang="en-GB" sz="2400"/>
              <a:t>By 2045, Lincolnshire will be home to an additional 59.5k people aged 65+ years old – an increase of 30% from 2026.</a:t>
            </a:r>
          </a:p>
        </p:txBody>
      </p:sp>
      <p:sp>
        <p:nvSpPr>
          <p:cNvPr id="51" name="TextBox 50">
            <a:extLst>
              <a:ext uri="{FF2B5EF4-FFF2-40B4-BE49-F238E27FC236}">
                <a16:creationId xmlns:a16="http://schemas.microsoft.com/office/drawing/2014/main" id="{A750D086-5159-6F0B-83E7-5102F669806B}"/>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4" name="Picture 3" descr="A black and yellow text&#10;&#10;AI-generated content may be incorrect.">
            <a:extLst>
              <a:ext uri="{FF2B5EF4-FFF2-40B4-BE49-F238E27FC236}">
                <a16:creationId xmlns:a16="http://schemas.microsoft.com/office/drawing/2014/main" id="{D99A9F24-262B-0870-0240-2053DBFAE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pic>
        <p:nvPicPr>
          <p:cNvPr id="6" name="Picture 5">
            <a:extLst>
              <a:ext uri="{FF2B5EF4-FFF2-40B4-BE49-F238E27FC236}">
                <a16:creationId xmlns:a16="http://schemas.microsoft.com/office/drawing/2014/main" id="{C13D0E72-3E75-8CD1-311B-FCCAAFAEB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spTree>
    <p:extLst>
      <p:ext uri="{BB962C8B-B14F-4D97-AF65-F5344CB8AC3E}">
        <p14:creationId xmlns:p14="http://schemas.microsoft.com/office/powerpoint/2010/main" val="3877941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B4046-87D4-4229-65F4-DDAD76BFF3D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C73773A-9332-CE41-06A3-2AF798AB5C4F}"/>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4A82FAD8-E71A-C550-D49D-F7229D256B44}"/>
              </a:ext>
            </a:extLst>
          </p:cNvPr>
          <p:cNvSpPr txBox="1"/>
          <p:nvPr/>
        </p:nvSpPr>
        <p:spPr>
          <a:xfrm>
            <a:off x="411479" y="1008934"/>
            <a:ext cx="11244811" cy="830997"/>
          </a:xfrm>
          <a:prstGeom prst="rect">
            <a:avLst/>
          </a:prstGeom>
          <a:noFill/>
        </p:spPr>
        <p:txBody>
          <a:bodyPr wrap="square" rtlCol="0">
            <a:spAutoFit/>
          </a:bodyPr>
          <a:lstStyle/>
          <a:p>
            <a:r>
              <a:rPr lang="en-GB" sz="2400"/>
              <a:t>By 2047, Lincolnshire will be home to an additional 63.2k people aged 65+ years old – an increase of 32% from 2026.</a:t>
            </a:r>
          </a:p>
        </p:txBody>
      </p:sp>
      <p:sp>
        <p:nvSpPr>
          <p:cNvPr id="51" name="TextBox 50">
            <a:extLst>
              <a:ext uri="{FF2B5EF4-FFF2-40B4-BE49-F238E27FC236}">
                <a16:creationId xmlns:a16="http://schemas.microsoft.com/office/drawing/2014/main" id="{623AA964-F0F0-5233-BF18-6A41D8B23A12}"/>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4" name="Picture 3" descr="A black and yellow text&#10;&#10;AI-generated content may be incorrect.">
            <a:extLst>
              <a:ext uri="{FF2B5EF4-FFF2-40B4-BE49-F238E27FC236}">
                <a16:creationId xmlns:a16="http://schemas.microsoft.com/office/drawing/2014/main" id="{CE3AA618-13AA-5EB1-E360-FBB54D300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pic>
        <p:nvPicPr>
          <p:cNvPr id="3" name="Picture 2">
            <a:extLst>
              <a:ext uri="{FF2B5EF4-FFF2-40B4-BE49-F238E27FC236}">
                <a16:creationId xmlns:a16="http://schemas.microsoft.com/office/drawing/2014/main" id="{6257EFB8-3A70-7B75-FB8B-5F78B35F5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spTree>
    <p:extLst>
      <p:ext uri="{BB962C8B-B14F-4D97-AF65-F5344CB8AC3E}">
        <p14:creationId xmlns:p14="http://schemas.microsoft.com/office/powerpoint/2010/main" val="3194532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1D883-9DC2-B774-C261-0AB8FCC71D1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4DEDF0A-9900-E211-648B-AB1D006F3F59}"/>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0EA69A19-C619-7750-C228-29988A8F4B13}"/>
              </a:ext>
            </a:extLst>
          </p:cNvPr>
          <p:cNvSpPr txBox="1"/>
          <p:nvPr/>
        </p:nvSpPr>
        <p:spPr>
          <a:xfrm>
            <a:off x="411479" y="1008934"/>
            <a:ext cx="11244811" cy="830997"/>
          </a:xfrm>
          <a:prstGeom prst="rect">
            <a:avLst/>
          </a:prstGeom>
          <a:noFill/>
        </p:spPr>
        <p:txBody>
          <a:bodyPr wrap="square" rtlCol="0">
            <a:spAutoFit/>
          </a:bodyPr>
          <a:lstStyle/>
          <a:p>
            <a:r>
              <a:rPr lang="en-GB" sz="2400"/>
              <a:t>By 2030, Lincolnshire will be home to an additional 4.7k people aged 85+ years old </a:t>
            </a:r>
          </a:p>
          <a:p>
            <a:r>
              <a:rPr lang="en-GB" sz="2400"/>
              <a:t>– an increase of 19% from 2026.</a:t>
            </a:r>
          </a:p>
        </p:txBody>
      </p:sp>
      <p:sp>
        <p:nvSpPr>
          <p:cNvPr id="51" name="TextBox 50">
            <a:extLst>
              <a:ext uri="{FF2B5EF4-FFF2-40B4-BE49-F238E27FC236}">
                <a16:creationId xmlns:a16="http://schemas.microsoft.com/office/drawing/2014/main" id="{AA3777AA-08E1-23A4-A55B-164820B776D2}"/>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4" name="Picture 3" descr="A black and yellow text&#10;&#10;AI-generated content may be incorrect.">
            <a:extLst>
              <a:ext uri="{FF2B5EF4-FFF2-40B4-BE49-F238E27FC236}">
                <a16:creationId xmlns:a16="http://schemas.microsoft.com/office/drawing/2014/main" id="{5DA16F5A-4C94-8C16-7D48-CB010D254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pic>
        <p:nvPicPr>
          <p:cNvPr id="6" name="Picture 5">
            <a:extLst>
              <a:ext uri="{FF2B5EF4-FFF2-40B4-BE49-F238E27FC236}">
                <a16:creationId xmlns:a16="http://schemas.microsoft.com/office/drawing/2014/main" id="{18EFE8CC-53B5-EB0F-3DC4-E243305370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spTree>
    <p:extLst>
      <p:ext uri="{BB962C8B-B14F-4D97-AF65-F5344CB8AC3E}">
        <p14:creationId xmlns:p14="http://schemas.microsoft.com/office/powerpoint/2010/main" val="4229343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7B92B-7CB0-8175-45AF-6C97EE63264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AFB4E2D-40E1-D2E7-F0B9-C472FDE435B9}"/>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9FD2234A-686E-4903-A9D2-3B2937B92C5F}"/>
              </a:ext>
            </a:extLst>
          </p:cNvPr>
          <p:cNvSpPr txBox="1"/>
          <p:nvPr/>
        </p:nvSpPr>
        <p:spPr>
          <a:xfrm>
            <a:off x="411479" y="1008934"/>
            <a:ext cx="11244811" cy="830997"/>
          </a:xfrm>
          <a:prstGeom prst="rect">
            <a:avLst/>
          </a:prstGeom>
          <a:noFill/>
        </p:spPr>
        <p:txBody>
          <a:bodyPr wrap="square" rtlCol="0">
            <a:spAutoFit/>
          </a:bodyPr>
          <a:lstStyle/>
          <a:p>
            <a:r>
              <a:rPr lang="en-GB" sz="2400"/>
              <a:t>By 2035, Lincolnshire will be home to an additional 12.6k people aged 85+ years old – an increase of 50% from 2026.</a:t>
            </a:r>
          </a:p>
        </p:txBody>
      </p:sp>
      <p:sp>
        <p:nvSpPr>
          <p:cNvPr id="51" name="TextBox 50">
            <a:extLst>
              <a:ext uri="{FF2B5EF4-FFF2-40B4-BE49-F238E27FC236}">
                <a16:creationId xmlns:a16="http://schemas.microsoft.com/office/drawing/2014/main" id="{F430848F-BB83-BB8E-03F9-64B5F725BAC8}"/>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4" name="Picture 3" descr="A black and yellow text&#10;&#10;AI-generated content may be incorrect.">
            <a:extLst>
              <a:ext uri="{FF2B5EF4-FFF2-40B4-BE49-F238E27FC236}">
                <a16:creationId xmlns:a16="http://schemas.microsoft.com/office/drawing/2014/main" id="{89047E73-C4DF-25DC-8958-B57413C1FF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pic>
        <p:nvPicPr>
          <p:cNvPr id="3" name="Picture 2">
            <a:extLst>
              <a:ext uri="{FF2B5EF4-FFF2-40B4-BE49-F238E27FC236}">
                <a16:creationId xmlns:a16="http://schemas.microsoft.com/office/drawing/2014/main" id="{0BEA1168-8A86-BCC4-EF62-8EE712FA54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spTree>
    <p:extLst>
      <p:ext uri="{BB962C8B-B14F-4D97-AF65-F5344CB8AC3E}">
        <p14:creationId xmlns:p14="http://schemas.microsoft.com/office/powerpoint/2010/main" val="3129826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D4FA6-6CF6-E069-3A36-1CD76150144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BFE1CA4-168A-7C98-DB22-C5EB910818D3}"/>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10F58BCF-B1C9-A8A9-F6DE-D6AABAB09D91}"/>
              </a:ext>
            </a:extLst>
          </p:cNvPr>
          <p:cNvSpPr txBox="1"/>
          <p:nvPr/>
        </p:nvSpPr>
        <p:spPr>
          <a:xfrm>
            <a:off x="411479" y="1008934"/>
            <a:ext cx="11244811" cy="830997"/>
          </a:xfrm>
          <a:prstGeom prst="rect">
            <a:avLst/>
          </a:prstGeom>
          <a:noFill/>
        </p:spPr>
        <p:txBody>
          <a:bodyPr wrap="square" rtlCol="0">
            <a:spAutoFit/>
          </a:bodyPr>
          <a:lstStyle/>
          <a:p>
            <a:r>
              <a:rPr lang="en-GB" sz="2400"/>
              <a:t>By 2040, Lincolnshire will be home to an additional 14.9k people aged 85+ years old – an increase of 59% from 2026.</a:t>
            </a:r>
          </a:p>
        </p:txBody>
      </p:sp>
      <p:sp>
        <p:nvSpPr>
          <p:cNvPr id="51" name="TextBox 50">
            <a:extLst>
              <a:ext uri="{FF2B5EF4-FFF2-40B4-BE49-F238E27FC236}">
                <a16:creationId xmlns:a16="http://schemas.microsoft.com/office/drawing/2014/main" id="{F5F33C00-9316-24DF-2BCF-18526A272630}"/>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4" name="Picture 3" descr="A black and yellow text&#10;&#10;AI-generated content may be incorrect.">
            <a:extLst>
              <a:ext uri="{FF2B5EF4-FFF2-40B4-BE49-F238E27FC236}">
                <a16:creationId xmlns:a16="http://schemas.microsoft.com/office/drawing/2014/main" id="{B9BE2F79-21A3-24B7-BF6F-7A31014FF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pic>
        <p:nvPicPr>
          <p:cNvPr id="6" name="Picture 5">
            <a:extLst>
              <a:ext uri="{FF2B5EF4-FFF2-40B4-BE49-F238E27FC236}">
                <a16:creationId xmlns:a16="http://schemas.microsoft.com/office/drawing/2014/main" id="{623C93E1-FFF4-B15B-E0CD-E2936FFB2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spTree>
    <p:extLst>
      <p:ext uri="{BB962C8B-B14F-4D97-AF65-F5344CB8AC3E}">
        <p14:creationId xmlns:p14="http://schemas.microsoft.com/office/powerpoint/2010/main" val="3801446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99994-9FCD-8EB2-D346-5F0E1A245F4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E36FD22-7071-4ECD-D594-785993AEAE74}"/>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4CCF14D7-D1CE-EE94-DC55-0272816DE690}"/>
              </a:ext>
            </a:extLst>
          </p:cNvPr>
          <p:cNvSpPr txBox="1"/>
          <p:nvPr/>
        </p:nvSpPr>
        <p:spPr>
          <a:xfrm>
            <a:off x="411479" y="1008934"/>
            <a:ext cx="11244811" cy="830997"/>
          </a:xfrm>
          <a:prstGeom prst="rect">
            <a:avLst/>
          </a:prstGeom>
          <a:noFill/>
        </p:spPr>
        <p:txBody>
          <a:bodyPr wrap="square" rtlCol="0">
            <a:spAutoFit/>
          </a:bodyPr>
          <a:lstStyle/>
          <a:p>
            <a:r>
              <a:rPr lang="en-GB" sz="2400"/>
              <a:t>By 2045, Lincolnshire will be home to an additional 19.2k people aged 85+ years old – an increase of 76% from 2026.</a:t>
            </a:r>
          </a:p>
        </p:txBody>
      </p:sp>
      <p:sp>
        <p:nvSpPr>
          <p:cNvPr id="51" name="TextBox 50">
            <a:extLst>
              <a:ext uri="{FF2B5EF4-FFF2-40B4-BE49-F238E27FC236}">
                <a16:creationId xmlns:a16="http://schemas.microsoft.com/office/drawing/2014/main" id="{8C4B2909-15C9-CA4E-0C8D-30EE25CD80F1}"/>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4" name="Picture 3" descr="A black and yellow text&#10;&#10;AI-generated content may be incorrect.">
            <a:extLst>
              <a:ext uri="{FF2B5EF4-FFF2-40B4-BE49-F238E27FC236}">
                <a16:creationId xmlns:a16="http://schemas.microsoft.com/office/drawing/2014/main" id="{5DF8A9C6-C413-DD89-579D-B1EDAE781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pic>
        <p:nvPicPr>
          <p:cNvPr id="3" name="Picture 2">
            <a:extLst>
              <a:ext uri="{FF2B5EF4-FFF2-40B4-BE49-F238E27FC236}">
                <a16:creationId xmlns:a16="http://schemas.microsoft.com/office/drawing/2014/main" id="{49452088-8894-E0EC-7E6F-956DAF87B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spTree>
    <p:extLst>
      <p:ext uri="{BB962C8B-B14F-4D97-AF65-F5344CB8AC3E}">
        <p14:creationId xmlns:p14="http://schemas.microsoft.com/office/powerpoint/2010/main" val="3467887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CF7E6-DE4D-29E9-662C-7D1EB9EB7B0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2BEE5B0-D660-E945-CC2F-CF2B009EE868}"/>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C2271B33-8A89-048C-F3E1-CC14D163BD84}"/>
              </a:ext>
            </a:extLst>
          </p:cNvPr>
          <p:cNvSpPr txBox="1"/>
          <p:nvPr/>
        </p:nvSpPr>
        <p:spPr>
          <a:xfrm>
            <a:off x="411479" y="1008934"/>
            <a:ext cx="11244811" cy="830997"/>
          </a:xfrm>
          <a:prstGeom prst="rect">
            <a:avLst/>
          </a:prstGeom>
          <a:noFill/>
        </p:spPr>
        <p:txBody>
          <a:bodyPr wrap="square" rtlCol="0">
            <a:spAutoFit/>
          </a:bodyPr>
          <a:lstStyle/>
          <a:p>
            <a:r>
              <a:rPr lang="en-GB" sz="2400"/>
              <a:t>By 2047, Lincolnshire will be home to an additional 22.4k people aged 85+ years old – an increase of 89% from 2026.</a:t>
            </a:r>
          </a:p>
        </p:txBody>
      </p:sp>
      <p:sp>
        <p:nvSpPr>
          <p:cNvPr id="51" name="TextBox 50">
            <a:extLst>
              <a:ext uri="{FF2B5EF4-FFF2-40B4-BE49-F238E27FC236}">
                <a16:creationId xmlns:a16="http://schemas.microsoft.com/office/drawing/2014/main" id="{30AA6636-EBDA-FD2F-A58C-B1675AC7024C}"/>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4" name="Picture 3" descr="A black and yellow text&#10;&#10;AI-generated content may be incorrect.">
            <a:extLst>
              <a:ext uri="{FF2B5EF4-FFF2-40B4-BE49-F238E27FC236}">
                <a16:creationId xmlns:a16="http://schemas.microsoft.com/office/drawing/2014/main" id="{F9069CDB-F351-4057-5E34-10B2469EE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pic>
        <p:nvPicPr>
          <p:cNvPr id="6" name="Picture 5">
            <a:extLst>
              <a:ext uri="{FF2B5EF4-FFF2-40B4-BE49-F238E27FC236}">
                <a16:creationId xmlns:a16="http://schemas.microsoft.com/office/drawing/2014/main" id="{E50A633F-A11F-DA70-6052-BD3170F289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spTree>
    <p:extLst>
      <p:ext uri="{BB962C8B-B14F-4D97-AF65-F5344CB8AC3E}">
        <p14:creationId xmlns:p14="http://schemas.microsoft.com/office/powerpoint/2010/main" val="1519070529"/>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76CA0-D48F-C519-B48D-1234A72D7CA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4C31170-5F23-544E-52C0-C3A3427A9602}"/>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7C8E4768-9D21-D968-1AEE-FEEBC394AF35}"/>
              </a:ext>
            </a:extLst>
          </p:cNvPr>
          <p:cNvSpPr txBox="1"/>
          <p:nvPr/>
        </p:nvSpPr>
        <p:spPr>
          <a:xfrm>
            <a:off x="411480" y="1008934"/>
            <a:ext cx="11119104" cy="830997"/>
          </a:xfrm>
          <a:prstGeom prst="rect">
            <a:avLst/>
          </a:prstGeom>
          <a:noFill/>
        </p:spPr>
        <p:txBody>
          <a:bodyPr wrap="square" rtlCol="0">
            <a:spAutoFit/>
          </a:bodyPr>
          <a:lstStyle/>
          <a:p>
            <a:r>
              <a:rPr lang="en-GB" sz="2400"/>
              <a:t>Lincolnshire’s population structure is expected to become more top-heavy, with a higher proportion of older people and lower proportion of young people</a:t>
            </a:r>
          </a:p>
        </p:txBody>
      </p:sp>
      <p:sp>
        <p:nvSpPr>
          <p:cNvPr id="51" name="TextBox 50">
            <a:extLst>
              <a:ext uri="{FF2B5EF4-FFF2-40B4-BE49-F238E27FC236}">
                <a16:creationId xmlns:a16="http://schemas.microsoft.com/office/drawing/2014/main" id="{EFF7D853-D2BB-DD2C-0708-CC4CF19C8B1B}"/>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pic>
        <p:nvPicPr>
          <p:cNvPr id="4" name="Picture 3" descr="A black and yellow text&#10;&#10;AI-generated content may be incorrect.">
            <a:extLst>
              <a:ext uri="{FF2B5EF4-FFF2-40B4-BE49-F238E27FC236}">
                <a16:creationId xmlns:a16="http://schemas.microsoft.com/office/drawing/2014/main" id="{8113C9AF-3F00-DC04-926B-A72FDFDD0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14" name="Rectangle 13">
            <a:extLst>
              <a:ext uri="{FF2B5EF4-FFF2-40B4-BE49-F238E27FC236}">
                <a16:creationId xmlns:a16="http://schemas.microsoft.com/office/drawing/2014/main" id="{9F7EB7D4-B6C8-634C-EA31-62FFA728DF41}"/>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ACD572E-C6EE-570C-DA06-1A96B3E23D21}"/>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7690D30-E9E2-AC57-DCB8-BE783163BBA1}"/>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1BA7AF0-1B87-637C-B090-7B2F27CA4717}"/>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325B951-CAFF-99DB-C2FC-CD18FB80C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977" y="1939928"/>
            <a:ext cx="10750046" cy="4031267"/>
          </a:xfrm>
          <a:prstGeom prst="rect">
            <a:avLst/>
          </a:prstGeom>
        </p:spPr>
      </p:pic>
    </p:spTree>
    <p:extLst>
      <p:ext uri="{BB962C8B-B14F-4D97-AF65-F5344CB8AC3E}">
        <p14:creationId xmlns:p14="http://schemas.microsoft.com/office/powerpoint/2010/main" val="1530812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28962-EB6E-CF01-DF73-8C0B75021F3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1871D9A-A1FE-77C7-A2BE-4DDFD93B84BE}"/>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EDF763FA-B137-E0B2-EC5F-64F55871FBFA}"/>
              </a:ext>
            </a:extLst>
          </p:cNvPr>
          <p:cNvSpPr txBox="1"/>
          <p:nvPr/>
        </p:nvSpPr>
        <p:spPr>
          <a:xfrm>
            <a:off x="411480" y="1008934"/>
            <a:ext cx="11119104" cy="830997"/>
          </a:xfrm>
          <a:prstGeom prst="rect">
            <a:avLst/>
          </a:prstGeom>
          <a:noFill/>
        </p:spPr>
        <p:txBody>
          <a:bodyPr wrap="square" rtlCol="0">
            <a:spAutoFit/>
          </a:bodyPr>
          <a:lstStyle/>
          <a:p>
            <a:r>
              <a:rPr lang="en-GB" sz="2400"/>
              <a:t>Lincolnshire’s population structure is expected to become more top-heavy, with a higher proportion of older people and lower proportion of young people</a:t>
            </a:r>
          </a:p>
        </p:txBody>
      </p:sp>
      <p:sp>
        <p:nvSpPr>
          <p:cNvPr id="51" name="TextBox 50">
            <a:extLst>
              <a:ext uri="{FF2B5EF4-FFF2-40B4-BE49-F238E27FC236}">
                <a16:creationId xmlns:a16="http://schemas.microsoft.com/office/drawing/2014/main" id="{17FD8935-CBAC-7A08-BB26-7E29F1357F11}"/>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pic>
        <p:nvPicPr>
          <p:cNvPr id="4" name="Picture 3" descr="A black and yellow text&#10;&#10;AI-generated content may be incorrect.">
            <a:extLst>
              <a:ext uri="{FF2B5EF4-FFF2-40B4-BE49-F238E27FC236}">
                <a16:creationId xmlns:a16="http://schemas.microsoft.com/office/drawing/2014/main" id="{2D515411-8E5E-E80A-97DB-63A58CFFD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14" name="Rectangle 13">
            <a:extLst>
              <a:ext uri="{FF2B5EF4-FFF2-40B4-BE49-F238E27FC236}">
                <a16:creationId xmlns:a16="http://schemas.microsoft.com/office/drawing/2014/main" id="{53C547CA-A6D1-7757-6DFA-897AACD44F70}"/>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FFE8437-98F1-AFE2-B535-98542DBBFFA0}"/>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D738553-ED01-B7D4-0C88-D8B3E4C06BEE}"/>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9361FD50-1323-A4FF-CAAC-2964AAA824F6}"/>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58ACD16-2AED-1B0D-5BC0-067F7377C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977" y="1931208"/>
            <a:ext cx="10752000" cy="4032000"/>
          </a:xfrm>
          <a:prstGeom prst="rect">
            <a:avLst/>
          </a:prstGeom>
        </p:spPr>
      </p:pic>
    </p:spTree>
    <p:extLst>
      <p:ext uri="{BB962C8B-B14F-4D97-AF65-F5344CB8AC3E}">
        <p14:creationId xmlns:p14="http://schemas.microsoft.com/office/powerpoint/2010/main" val="409479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D008C-EA03-2FFB-2E13-AE73805CEDD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FD6FA5A-7BC2-17C8-7DF2-BCA3011F9632}"/>
              </a:ext>
            </a:extLst>
          </p:cNvPr>
          <p:cNvPicPr>
            <a:picLocks noChangeAspect="1"/>
          </p:cNvPicPr>
          <p:nvPr/>
        </p:nvPicPr>
        <p:blipFill>
          <a:blip r:embed="rId3"/>
          <a:stretch>
            <a:fillRect/>
          </a:stretch>
        </p:blipFill>
        <p:spPr>
          <a:xfrm>
            <a:off x="6348790" y="2175601"/>
            <a:ext cx="4729072" cy="3883904"/>
          </a:xfrm>
          <a:prstGeom prst="rect">
            <a:avLst/>
          </a:prstGeom>
        </p:spPr>
      </p:pic>
      <p:sp>
        <p:nvSpPr>
          <p:cNvPr id="5" name="Rectangle 4">
            <a:extLst>
              <a:ext uri="{FF2B5EF4-FFF2-40B4-BE49-F238E27FC236}">
                <a16:creationId xmlns:a16="http://schemas.microsoft.com/office/drawing/2014/main" id="{2C39E6D6-E812-CD7E-0635-BA11D221C3AF}"/>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445250BE-9146-1D45-7892-DBDD45B42E58}"/>
              </a:ext>
            </a:extLst>
          </p:cNvPr>
          <p:cNvSpPr txBox="1"/>
          <p:nvPr/>
        </p:nvSpPr>
        <p:spPr>
          <a:xfrm>
            <a:off x="411480" y="1008934"/>
            <a:ext cx="11119104" cy="830997"/>
          </a:xfrm>
          <a:prstGeom prst="rect">
            <a:avLst/>
          </a:prstGeom>
          <a:noFill/>
        </p:spPr>
        <p:txBody>
          <a:bodyPr wrap="square" rtlCol="0">
            <a:spAutoFit/>
          </a:bodyPr>
          <a:lstStyle/>
          <a:p>
            <a:r>
              <a:rPr lang="en-GB" sz="2400"/>
              <a:t>By 2047, over 30% of people living in Lincolnshire will be aged 65+ and 5.5% will be aged 85+, compared to 23% aged 65+ and 4.2% aged 85+ in England. </a:t>
            </a:r>
          </a:p>
        </p:txBody>
      </p:sp>
      <p:sp>
        <p:nvSpPr>
          <p:cNvPr id="51" name="TextBox 50">
            <a:extLst>
              <a:ext uri="{FF2B5EF4-FFF2-40B4-BE49-F238E27FC236}">
                <a16:creationId xmlns:a16="http://schemas.microsoft.com/office/drawing/2014/main" id="{E26551DB-97F9-4E9F-6561-8D3EC852E3BC}"/>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pic>
        <p:nvPicPr>
          <p:cNvPr id="4" name="Picture 3" descr="A black and yellow text&#10;&#10;AI-generated content may be incorrect.">
            <a:extLst>
              <a:ext uri="{FF2B5EF4-FFF2-40B4-BE49-F238E27FC236}">
                <a16:creationId xmlns:a16="http://schemas.microsoft.com/office/drawing/2014/main" id="{E8856418-3C96-7C54-32B8-C55BCB99AD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25" name="TextBox 24">
            <a:extLst>
              <a:ext uri="{FF2B5EF4-FFF2-40B4-BE49-F238E27FC236}">
                <a16:creationId xmlns:a16="http://schemas.microsoft.com/office/drawing/2014/main" id="{22AC84C5-8432-362E-C899-65D3352577EF}"/>
              </a:ext>
            </a:extLst>
          </p:cNvPr>
          <p:cNvSpPr txBox="1"/>
          <p:nvPr/>
        </p:nvSpPr>
        <p:spPr>
          <a:xfrm>
            <a:off x="475488" y="1829144"/>
            <a:ext cx="4110554" cy="307777"/>
          </a:xfrm>
          <a:prstGeom prst="rect">
            <a:avLst/>
          </a:prstGeom>
          <a:solidFill>
            <a:schemeClr val="bg1"/>
          </a:solidFill>
        </p:spPr>
        <p:txBody>
          <a:bodyPr wrap="square" rtlCol="0">
            <a:spAutoFit/>
          </a:bodyPr>
          <a:lstStyle/>
          <a:p>
            <a:r>
              <a:rPr lang="en-GB" sz="1400" u="sng">
                <a:solidFill>
                  <a:schemeClr val="accent1"/>
                </a:solidFill>
              </a:rPr>
              <a:t>Projected percent of population 65+ years old</a:t>
            </a:r>
            <a:endParaRPr lang="en-GB" sz="1400" baseline="30000">
              <a:solidFill>
                <a:schemeClr val="accent1"/>
              </a:solidFill>
            </a:endParaRPr>
          </a:p>
        </p:txBody>
      </p:sp>
      <p:sp>
        <p:nvSpPr>
          <p:cNvPr id="18" name="Rectangle 17">
            <a:extLst>
              <a:ext uri="{FF2B5EF4-FFF2-40B4-BE49-F238E27FC236}">
                <a16:creationId xmlns:a16="http://schemas.microsoft.com/office/drawing/2014/main" id="{DC4CE9C2-B71A-6418-E610-28E0D1E5D7CD}"/>
              </a:ext>
            </a:extLst>
          </p:cNvPr>
          <p:cNvSpPr/>
          <p:nvPr/>
        </p:nvSpPr>
        <p:spPr>
          <a:xfrm>
            <a:off x="11064815" y="2370119"/>
            <a:ext cx="954000" cy="120230"/>
          </a:xfrm>
          <a:prstGeom prst="rect">
            <a:avLst/>
          </a:prstGeom>
          <a:solidFill>
            <a:srgbClr val="10229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t>East Lindsey</a:t>
            </a:r>
          </a:p>
        </p:txBody>
      </p:sp>
      <p:sp>
        <p:nvSpPr>
          <p:cNvPr id="19" name="Rectangle 18">
            <a:extLst>
              <a:ext uri="{FF2B5EF4-FFF2-40B4-BE49-F238E27FC236}">
                <a16:creationId xmlns:a16="http://schemas.microsoft.com/office/drawing/2014/main" id="{E24D4E65-7C13-0E84-8203-D310988993FB}"/>
              </a:ext>
            </a:extLst>
          </p:cNvPr>
          <p:cNvSpPr/>
          <p:nvPr/>
        </p:nvSpPr>
        <p:spPr>
          <a:xfrm>
            <a:off x="11064815" y="2775006"/>
            <a:ext cx="954000" cy="120230"/>
          </a:xfrm>
          <a:prstGeom prst="rect">
            <a:avLst/>
          </a:prstGeom>
          <a:solidFill>
            <a:srgbClr val="DBB60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tx1"/>
                </a:solidFill>
              </a:rPr>
              <a:t>West Lindsey</a:t>
            </a:r>
          </a:p>
        </p:txBody>
      </p:sp>
      <p:sp>
        <p:nvSpPr>
          <p:cNvPr id="20" name="Rectangle 19">
            <a:extLst>
              <a:ext uri="{FF2B5EF4-FFF2-40B4-BE49-F238E27FC236}">
                <a16:creationId xmlns:a16="http://schemas.microsoft.com/office/drawing/2014/main" id="{83306674-4880-D58D-AA03-062F32F7B13A}"/>
              </a:ext>
            </a:extLst>
          </p:cNvPr>
          <p:cNvSpPr/>
          <p:nvPr/>
        </p:nvSpPr>
        <p:spPr>
          <a:xfrm>
            <a:off x="11064815" y="3081951"/>
            <a:ext cx="954000" cy="120230"/>
          </a:xfrm>
          <a:prstGeom prst="rect">
            <a:avLst/>
          </a:prstGeom>
          <a:solidFill>
            <a:srgbClr val="E044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bg1"/>
                </a:solidFill>
              </a:rPr>
              <a:t>South Holland</a:t>
            </a:r>
          </a:p>
        </p:txBody>
      </p:sp>
      <p:sp>
        <p:nvSpPr>
          <p:cNvPr id="21" name="Rectangle 20">
            <a:extLst>
              <a:ext uri="{FF2B5EF4-FFF2-40B4-BE49-F238E27FC236}">
                <a16:creationId xmlns:a16="http://schemas.microsoft.com/office/drawing/2014/main" id="{8E796A60-C168-CDA6-5F2B-AC3D2B1C1260}"/>
              </a:ext>
            </a:extLst>
          </p:cNvPr>
          <p:cNvSpPr/>
          <p:nvPr/>
        </p:nvSpPr>
        <p:spPr>
          <a:xfrm>
            <a:off x="11064815" y="2916291"/>
            <a:ext cx="954000" cy="120230"/>
          </a:xfrm>
          <a:prstGeom prst="rect">
            <a:avLst/>
          </a:prstGeom>
          <a:solidFill>
            <a:srgbClr val="6E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bg1"/>
                </a:solidFill>
              </a:rPr>
              <a:t>North Kesteven</a:t>
            </a:r>
          </a:p>
        </p:txBody>
      </p:sp>
      <p:sp>
        <p:nvSpPr>
          <p:cNvPr id="22" name="Rectangle 21">
            <a:extLst>
              <a:ext uri="{FF2B5EF4-FFF2-40B4-BE49-F238E27FC236}">
                <a16:creationId xmlns:a16="http://schemas.microsoft.com/office/drawing/2014/main" id="{B397AA73-7DAE-717C-56D8-AFD1BE4CB76A}"/>
              </a:ext>
            </a:extLst>
          </p:cNvPr>
          <p:cNvSpPr/>
          <p:nvPr/>
        </p:nvSpPr>
        <p:spPr>
          <a:xfrm>
            <a:off x="11064815" y="2547543"/>
            <a:ext cx="954000" cy="120230"/>
          </a:xfrm>
          <a:prstGeom prst="rect">
            <a:avLst/>
          </a:prstGeom>
          <a:solidFill>
            <a:srgbClr val="744EC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bg1"/>
                </a:solidFill>
              </a:rPr>
              <a:t>South Kesteven</a:t>
            </a:r>
          </a:p>
        </p:txBody>
      </p:sp>
      <p:sp>
        <p:nvSpPr>
          <p:cNvPr id="23" name="Rectangle 22">
            <a:extLst>
              <a:ext uri="{FF2B5EF4-FFF2-40B4-BE49-F238E27FC236}">
                <a16:creationId xmlns:a16="http://schemas.microsoft.com/office/drawing/2014/main" id="{CEFEC7F3-0530-42F2-5713-8965A6E1FE73}"/>
              </a:ext>
            </a:extLst>
          </p:cNvPr>
          <p:cNvSpPr/>
          <p:nvPr/>
        </p:nvSpPr>
        <p:spPr>
          <a:xfrm>
            <a:off x="11064815" y="3714672"/>
            <a:ext cx="954000" cy="120230"/>
          </a:xfrm>
          <a:prstGeom prst="rect">
            <a:avLst/>
          </a:prstGeom>
          <a:solidFill>
            <a:srgbClr val="118D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bg1"/>
                </a:solidFill>
              </a:rPr>
              <a:t>Boston</a:t>
            </a:r>
          </a:p>
        </p:txBody>
      </p:sp>
      <p:sp>
        <p:nvSpPr>
          <p:cNvPr id="24" name="Rectangle 23">
            <a:extLst>
              <a:ext uri="{FF2B5EF4-FFF2-40B4-BE49-F238E27FC236}">
                <a16:creationId xmlns:a16="http://schemas.microsoft.com/office/drawing/2014/main" id="{0A7FDC66-7AC0-7AFB-670B-25F6C70D3178}"/>
              </a:ext>
            </a:extLst>
          </p:cNvPr>
          <p:cNvSpPr/>
          <p:nvPr/>
        </p:nvSpPr>
        <p:spPr>
          <a:xfrm>
            <a:off x="11064815" y="3916238"/>
            <a:ext cx="954000" cy="120230"/>
          </a:xfrm>
          <a:prstGeom prst="rect">
            <a:avLst/>
          </a:prstGeom>
          <a:solidFill>
            <a:srgbClr val="E563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bg1"/>
                </a:solidFill>
              </a:rPr>
              <a:t>Lincoln</a:t>
            </a:r>
          </a:p>
        </p:txBody>
      </p:sp>
      <p:sp>
        <p:nvSpPr>
          <p:cNvPr id="3" name="TextBox 2">
            <a:extLst>
              <a:ext uri="{FF2B5EF4-FFF2-40B4-BE49-F238E27FC236}">
                <a16:creationId xmlns:a16="http://schemas.microsoft.com/office/drawing/2014/main" id="{B5A27D25-0B89-9146-34A0-8AFB17E55C14}"/>
              </a:ext>
            </a:extLst>
          </p:cNvPr>
          <p:cNvSpPr txBox="1"/>
          <p:nvPr/>
        </p:nvSpPr>
        <p:spPr>
          <a:xfrm>
            <a:off x="6348790" y="1829144"/>
            <a:ext cx="4110554" cy="307777"/>
          </a:xfrm>
          <a:prstGeom prst="rect">
            <a:avLst/>
          </a:prstGeom>
          <a:solidFill>
            <a:schemeClr val="bg1"/>
          </a:solidFill>
        </p:spPr>
        <p:txBody>
          <a:bodyPr wrap="square" rtlCol="0">
            <a:spAutoFit/>
          </a:bodyPr>
          <a:lstStyle/>
          <a:p>
            <a:r>
              <a:rPr lang="en-GB" sz="1400" u="sng">
                <a:solidFill>
                  <a:schemeClr val="accent1"/>
                </a:solidFill>
              </a:rPr>
              <a:t>Projected percent of population 85+ years old</a:t>
            </a:r>
            <a:endParaRPr lang="en-GB" sz="1400" baseline="30000">
              <a:solidFill>
                <a:schemeClr val="accent1"/>
              </a:solidFill>
            </a:endParaRPr>
          </a:p>
        </p:txBody>
      </p:sp>
      <p:pic>
        <p:nvPicPr>
          <p:cNvPr id="10" name="Picture 9" descr="A graph of different colored lines&#10;&#10;AI-generated content may be incorrect.">
            <a:extLst>
              <a:ext uri="{FF2B5EF4-FFF2-40B4-BE49-F238E27FC236}">
                <a16:creationId xmlns:a16="http://schemas.microsoft.com/office/drawing/2014/main" id="{6E563299-C626-18EF-A2FC-43BCC2D748E9}"/>
              </a:ext>
            </a:extLst>
          </p:cNvPr>
          <p:cNvPicPr>
            <a:picLocks noChangeAspect="1"/>
          </p:cNvPicPr>
          <p:nvPr/>
        </p:nvPicPr>
        <p:blipFill>
          <a:blip r:embed="rId5"/>
          <a:stretch>
            <a:fillRect/>
          </a:stretch>
        </p:blipFill>
        <p:spPr>
          <a:xfrm>
            <a:off x="351975" y="2136921"/>
            <a:ext cx="4818093" cy="3922584"/>
          </a:xfrm>
          <a:prstGeom prst="rect">
            <a:avLst/>
          </a:prstGeom>
        </p:spPr>
      </p:pic>
      <p:sp>
        <p:nvSpPr>
          <p:cNvPr id="11" name="Rectangle 10">
            <a:extLst>
              <a:ext uri="{FF2B5EF4-FFF2-40B4-BE49-F238E27FC236}">
                <a16:creationId xmlns:a16="http://schemas.microsoft.com/office/drawing/2014/main" id="{406836A6-0EC2-97CC-83CA-8E4349A68C0E}"/>
              </a:ext>
            </a:extLst>
          </p:cNvPr>
          <p:cNvSpPr/>
          <p:nvPr/>
        </p:nvSpPr>
        <p:spPr>
          <a:xfrm>
            <a:off x="5017032" y="2413738"/>
            <a:ext cx="954000" cy="120230"/>
          </a:xfrm>
          <a:prstGeom prst="rect">
            <a:avLst/>
          </a:prstGeom>
          <a:solidFill>
            <a:srgbClr val="10229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t>East Lindsey</a:t>
            </a:r>
          </a:p>
        </p:txBody>
      </p:sp>
      <p:sp>
        <p:nvSpPr>
          <p:cNvPr id="12" name="Rectangle 11">
            <a:extLst>
              <a:ext uri="{FF2B5EF4-FFF2-40B4-BE49-F238E27FC236}">
                <a16:creationId xmlns:a16="http://schemas.microsoft.com/office/drawing/2014/main" id="{A51C6813-1A7D-8B3E-3B72-E4D581DE6C38}"/>
              </a:ext>
            </a:extLst>
          </p:cNvPr>
          <p:cNvSpPr/>
          <p:nvPr/>
        </p:nvSpPr>
        <p:spPr>
          <a:xfrm>
            <a:off x="5017032" y="3114314"/>
            <a:ext cx="954000" cy="120230"/>
          </a:xfrm>
          <a:prstGeom prst="rect">
            <a:avLst/>
          </a:prstGeom>
          <a:solidFill>
            <a:srgbClr val="DBB60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tx1"/>
                </a:solidFill>
              </a:rPr>
              <a:t>West Lindsey</a:t>
            </a:r>
          </a:p>
        </p:txBody>
      </p:sp>
      <p:sp>
        <p:nvSpPr>
          <p:cNvPr id="14" name="Rectangle 13">
            <a:extLst>
              <a:ext uri="{FF2B5EF4-FFF2-40B4-BE49-F238E27FC236}">
                <a16:creationId xmlns:a16="http://schemas.microsoft.com/office/drawing/2014/main" id="{B2B77992-CE4D-9610-16F8-300C6ECC646B}"/>
              </a:ext>
            </a:extLst>
          </p:cNvPr>
          <p:cNvSpPr/>
          <p:nvPr/>
        </p:nvSpPr>
        <p:spPr>
          <a:xfrm>
            <a:off x="5017032" y="3271734"/>
            <a:ext cx="954000" cy="120230"/>
          </a:xfrm>
          <a:prstGeom prst="rect">
            <a:avLst/>
          </a:prstGeom>
          <a:solidFill>
            <a:srgbClr val="E044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bg1"/>
                </a:solidFill>
              </a:rPr>
              <a:t>South Holland</a:t>
            </a:r>
          </a:p>
        </p:txBody>
      </p:sp>
      <p:sp>
        <p:nvSpPr>
          <p:cNvPr id="15" name="Rectangle 14">
            <a:extLst>
              <a:ext uri="{FF2B5EF4-FFF2-40B4-BE49-F238E27FC236}">
                <a16:creationId xmlns:a16="http://schemas.microsoft.com/office/drawing/2014/main" id="{C189F273-028B-C77C-DACE-B325D2B0BDE5}"/>
              </a:ext>
            </a:extLst>
          </p:cNvPr>
          <p:cNvSpPr/>
          <p:nvPr/>
        </p:nvSpPr>
        <p:spPr>
          <a:xfrm>
            <a:off x="5017032" y="3426116"/>
            <a:ext cx="954000" cy="120230"/>
          </a:xfrm>
          <a:prstGeom prst="rect">
            <a:avLst/>
          </a:prstGeom>
          <a:solidFill>
            <a:srgbClr val="6E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bg1"/>
                </a:solidFill>
              </a:rPr>
              <a:t>North Kesteven</a:t>
            </a:r>
          </a:p>
        </p:txBody>
      </p:sp>
      <p:sp>
        <p:nvSpPr>
          <p:cNvPr id="16" name="Rectangle 15">
            <a:extLst>
              <a:ext uri="{FF2B5EF4-FFF2-40B4-BE49-F238E27FC236}">
                <a16:creationId xmlns:a16="http://schemas.microsoft.com/office/drawing/2014/main" id="{5D4218CF-B7EC-882F-5D7C-BFCF24040915}"/>
              </a:ext>
            </a:extLst>
          </p:cNvPr>
          <p:cNvSpPr/>
          <p:nvPr/>
        </p:nvSpPr>
        <p:spPr>
          <a:xfrm>
            <a:off x="5017032" y="3586512"/>
            <a:ext cx="954000" cy="120230"/>
          </a:xfrm>
          <a:prstGeom prst="rect">
            <a:avLst/>
          </a:prstGeom>
          <a:solidFill>
            <a:srgbClr val="744EC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bg1"/>
                </a:solidFill>
              </a:rPr>
              <a:t>South Kesteven</a:t>
            </a:r>
          </a:p>
        </p:txBody>
      </p:sp>
      <p:sp>
        <p:nvSpPr>
          <p:cNvPr id="26" name="Rectangle 25">
            <a:extLst>
              <a:ext uri="{FF2B5EF4-FFF2-40B4-BE49-F238E27FC236}">
                <a16:creationId xmlns:a16="http://schemas.microsoft.com/office/drawing/2014/main" id="{C4F279E5-76E6-BCC3-B7F0-180FB3DF0BA9}"/>
              </a:ext>
            </a:extLst>
          </p:cNvPr>
          <p:cNvSpPr/>
          <p:nvPr/>
        </p:nvSpPr>
        <p:spPr>
          <a:xfrm>
            <a:off x="5017032" y="3791256"/>
            <a:ext cx="954000" cy="120230"/>
          </a:xfrm>
          <a:prstGeom prst="rect">
            <a:avLst/>
          </a:prstGeom>
          <a:solidFill>
            <a:srgbClr val="118D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bg1"/>
                </a:solidFill>
              </a:rPr>
              <a:t>Boston</a:t>
            </a:r>
          </a:p>
        </p:txBody>
      </p:sp>
      <p:sp>
        <p:nvSpPr>
          <p:cNvPr id="27" name="Rectangle 26">
            <a:extLst>
              <a:ext uri="{FF2B5EF4-FFF2-40B4-BE49-F238E27FC236}">
                <a16:creationId xmlns:a16="http://schemas.microsoft.com/office/drawing/2014/main" id="{23679CB6-5291-1F34-5A5C-7E4EAB3EA50B}"/>
              </a:ext>
            </a:extLst>
          </p:cNvPr>
          <p:cNvSpPr/>
          <p:nvPr/>
        </p:nvSpPr>
        <p:spPr>
          <a:xfrm>
            <a:off x="5017032" y="4566254"/>
            <a:ext cx="954000" cy="120230"/>
          </a:xfrm>
          <a:prstGeom prst="rect">
            <a:avLst/>
          </a:prstGeom>
          <a:solidFill>
            <a:srgbClr val="E563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bg1"/>
                </a:solidFill>
              </a:rPr>
              <a:t>Lincoln</a:t>
            </a:r>
          </a:p>
        </p:txBody>
      </p:sp>
    </p:spTree>
    <p:extLst>
      <p:ext uri="{BB962C8B-B14F-4D97-AF65-F5344CB8AC3E}">
        <p14:creationId xmlns:p14="http://schemas.microsoft.com/office/powerpoint/2010/main" val="1578990648"/>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F6394-06FA-AAAC-09B1-51F794D23A2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4524B50-0C2E-FD8A-908B-FCC2A3C4B57A}"/>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AE135721-D406-BF66-A7EA-AC10FF9B22E4}"/>
              </a:ext>
            </a:extLst>
          </p:cNvPr>
          <p:cNvSpPr txBox="1"/>
          <p:nvPr/>
        </p:nvSpPr>
        <p:spPr>
          <a:xfrm>
            <a:off x="411480" y="1008934"/>
            <a:ext cx="11119104" cy="830997"/>
          </a:xfrm>
          <a:prstGeom prst="rect">
            <a:avLst/>
          </a:prstGeom>
          <a:noFill/>
        </p:spPr>
        <p:txBody>
          <a:bodyPr wrap="square" rtlCol="0">
            <a:spAutoFit/>
          </a:bodyPr>
          <a:lstStyle/>
          <a:p>
            <a:r>
              <a:rPr lang="en-GB" sz="2400"/>
              <a:t>Lincolnshire’s population structure is expected to become more top-heavy, with a higher proportion of older people and lower proportion of young people</a:t>
            </a:r>
          </a:p>
        </p:txBody>
      </p:sp>
      <p:sp>
        <p:nvSpPr>
          <p:cNvPr id="51" name="TextBox 50">
            <a:extLst>
              <a:ext uri="{FF2B5EF4-FFF2-40B4-BE49-F238E27FC236}">
                <a16:creationId xmlns:a16="http://schemas.microsoft.com/office/drawing/2014/main" id="{CF925F10-1A2D-453E-F4F4-C4197A2592A7}"/>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pic>
        <p:nvPicPr>
          <p:cNvPr id="4" name="Picture 3" descr="A black and yellow text&#10;&#10;AI-generated content may be incorrect.">
            <a:extLst>
              <a:ext uri="{FF2B5EF4-FFF2-40B4-BE49-F238E27FC236}">
                <a16:creationId xmlns:a16="http://schemas.microsoft.com/office/drawing/2014/main" id="{76E2D921-12E4-248C-7C27-B461EE4577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14" name="Rectangle 13">
            <a:extLst>
              <a:ext uri="{FF2B5EF4-FFF2-40B4-BE49-F238E27FC236}">
                <a16:creationId xmlns:a16="http://schemas.microsoft.com/office/drawing/2014/main" id="{86BF14B0-20E2-DD33-BB05-5B66E5C3F99C}"/>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7F6687E-801A-958C-E650-1FAFBA08C755}"/>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E1F0448-B437-B1DA-4790-D87844334942}"/>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B39E227-72B6-EE07-52DF-114774546E7F}"/>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B475C43-579E-2A28-19B7-FFD89357F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023" y="1931208"/>
            <a:ext cx="10752000" cy="4032000"/>
          </a:xfrm>
          <a:prstGeom prst="rect">
            <a:avLst/>
          </a:prstGeom>
        </p:spPr>
      </p:pic>
    </p:spTree>
    <p:extLst>
      <p:ext uri="{BB962C8B-B14F-4D97-AF65-F5344CB8AC3E}">
        <p14:creationId xmlns:p14="http://schemas.microsoft.com/office/powerpoint/2010/main" val="3613357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08456-6120-F372-D10C-54893F897DF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6B200E6-A2B9-EB96-B956-2F6DE1C0D6F9}"/>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0DCF936F-E149-E924-D2FF-83F7951AE85F}"/>
              </a:ext>
            </a:extLst>
          </p:cNvPr>
          <p:cNvSpPr txBox="1"/>
          <p:nvPr/>
        </p:nvSpPr>
        <p:spPr>
          <a:xfrm>
            <a:off x="411480" y="1008934"/>
            <a:ext cx="11119104" cy="830997"/>
          </a:xfrm>
          <a:prstGeom prst="rect">
            <a:avLst/>
          </a:prstGeom>
          <a:noFill/>
        </p:spPr>
        <p:txBody>
          <a:bodyPr wrap="square" rtlCol="0">
            <a:spAutoFit/>
          </a:bodyPr>
          <a:lstStyle/>
          <a:p>
            <a:r>
              <a:rPr lang="en-GB" sz="2400"/>
              <a:t>Lincolnshire’s population structure is expected to become more top-heavy, with a higher proportion of older people and lower proportion of young people</a:t>
            </a:r>
          </a:p>
        </p:txBody>
      </p:sp>
      <p:sp>
        <p:nvSpPr>
          <p:cNvPr id="51" name="TextBox 50">
            <a:extLst>
              <a:ext uri="{FF2B5EF4-FFF2-40B4-BE49-F238E27FC236}">
                <a16:creationId xmlns:a16="http://schemas.microsoft.com/office/drawing/2014/main" id="{8E13450D-20BD-D1D8-B900-806896A92FA1}"/>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pic>
        <p:nvPicPr>
          <p:cNvPr id="4" name="Picture 3" descr="A black and yellow text&#10;&#10;AI-generated content may be incorrect.">
            <a:extLst>
              <a:ext uri="{FF2B5EF4-FFF2-40B4-BE49-F238E27FC236}">
                <a16:creationId xmlns:a16="http://schemas.microsoft.com/office/drawing/2014/main" id="{CB5EFE40-4EB4-A585-2A0B-C6FADB5632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14" name="Rectangle 13">
            <a:extLst>
              <a:ext uri="{FF2B5EF4-FFF2-40B4-BE49-F238E27FC236}">
                <a16:creationId xmlns:a16="http://schemas.microsoft.com/office/drawing/2014/main" id="{60930AAC-F723-5267-EC88-037994C35F0C}"/>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5F0A04A-5D7E-69AB-2473-B6526E520605}"/>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0A3739A-0811-3828-3436-50CDD5FBA640}"/>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7F0B939B-7D42-6E98-B89D-141EE2025153}"/>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8278C5B9-F26D-580E-3640-A627A1832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023" y="1931208"/>
            <a:ext cx="10752000" cy="4032000"/>
          </a:xfrm>
          <a:prstGeom prst="rect">
            <a:avLst/>
          </a:prstGeom>
        </p:spPr>
      </p:pic>
    </p:spTree>
    <p:extLst>
      <p:ext uri="{BB962C8B-B14F-4D97-AF65-F5344CB8AC3E}">
        <p14:creationId xmlns:p14="http://schemas.microsoft.com/office/powerpoint/2010/main" val="2185510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9B21B-0602-3148-B0CA-05ECB8D5E3D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42E7E3F-377B-39A6-18F7-C97562543A01}"/>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E8F0447C-3C0A-A4F8-85F6-504AECBFC0FC}"/>
              </a:ext>
            </a:extLst>
          </p:cNvPr>
          <p:cNvSpPr txBox="1"/>
          <p:nvPr/>
        </p:nvSpPr>
        <p:spPr>
          <a:xfrm>
            <a:off x="411480" y="1008934"/>
            <a:ext cx="11119104" cy="830997"/>
          </a:xfrm>
          <a:prstGeom prst="rect">
            <a:avLst/>
          </a:prstGeom>
          <a:noFill/>
        </p:spPr>
        <p:txBody>
          <a:bodyPr wrap="square" rtlCol="0">
            <a:spAutoFit/>
          </a:bodyPr>
          <a:lstStyle/>
          <a:p>
            <a:r>
              <a:rPr lang="en-GB" sz="2400"/>
              <a:t>Lincolnshire’s population structure is expected to become more top-heavy, with a higher proportion of older people and lower proportion of young people</a:t>
            </a:r>
          </a:p>
        </p:txBody>
      </p:sp>
      <p:sp>
        <p:nvSpPr>
          <p:cNvPr id="51" name="TextBox 50">
            <a:extLst>
              <a:ext uri="{FF2B5EF4-FFF2-40B4-BE49-F238E27FC236}">
                <a16:creationId xmlns:a16="http://schemas.microsoft.com/office/drawing/2014/main" id="{192261AB-8A13-3351-5C80-7E9B32904B8D}"/>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pic>
        <p:nvPicPr>
          <p:cNvPr id="4" name="Picture 3" descr="A black and yellow text&#10;&#10;AI-generated content may be incorrect.">
            <a:extLst>
              <a:ext uri="{FF2B5EF4-FFF2-40B4-BE49-F238E27FC236}">
                <a16:creationId xmlns:a16="http://schemas.microsoft.com/office/drawing/2014/main" id="{72226A34-C35E-4E4A-620A-6830F207B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14" name="Rectangle 13">
            <a:extLst>
              <a:ext uri="{FF2B5EF4-FFF2-40B4-BE49-F238E27FC236}">
                <a16:creationId xmlns:a16="http://schemas.microsoft.com/office/drawing/2014/main" id="{98203611-34C3-4728-1160-2B3A741E3AB6}"/>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1C4B637-834B-D7B2-48C3-D09A0FBCE20C}"/>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52018A4-A505-47DC-A617-A377D9245230}"/>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78C04AE-25E7-AD27-CCEE-293CECD77132}"/>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CB3A7E51-99CD-473A-62E0-169C3852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023" y="1931208"/>
            <a:ext cx="10752000" cy="4032000"/>
          </a:xfrm>
          <a:prstGeom prst="rect">
            <a:avLst/>
          </a:prstGeom>
        </p:spPr>
      </p:pic>
    </p:spTree>
    <p:extLst>
      <p:ext uri="{BB962C8B-B14F-4D97-AF65-F5344CB8AC3E}">
        <p14:creationId xmlns:p14="http://schemas.microsoft.com/office/powerpoint/2010/main" val="2936445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C7AEB-09FD-5D9F-64AB-88A575FD485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5C25B97-516D-39C8-B44C-2738DB660F92}"/>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E6841062-D36A-AF34-081C-82FD4989512F}"/>
              </a:ext>
            </a:extLst>
          </p:cNvPr>
          <p:cNvSpPr txBox="1"/>
          <p:nvPr/>
        </p:nvSpPr>
        <p:spPr>
          <a:xfrm>
            <a:off x="411480" y="1008934"/>
            <a:ext cx="11119104" cy="830997"/>
          </a:xfrm>
          <a:prstGeom prst="rect">
            <a:avLst/>
          </a:prstGeom>
          <a:noFill/>
        </p:spPr>
        <p:txBody>
          <a:bodyPr wrap="square" rtlCol="0">
            <a:spAutoFit/>
          </a:bodyPr>
          <a:lstStyle/>
          <a:p>
            <a:r>
              <a:rPr lang="en-GB" sz="2400"/>
              <a:t>Lincolnshire’s population structure consists of a higher proportion of older people than in England.</a:t>
            </a:r>
          </a:p>
        </p:txBody>
      </p:sp>
      <p:sp>
        <p:nvSpPr>
          <p:cNvPr id="51" name="TextBox 50">
            <a:extLst>
              <a:ext uri="{FF2B5EF4-FFF2-40B4-BE49-F238E27FC236}">
                <a16:creationId xmlns:a16="http://schemas.microsoft.com/office/drawing/2014/main" id="{8652417E-F187-3CAA-CFB6-0937D677CB42}"/>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pic>
        <p:nvPicPr>
          <p:cNvPr id="4" name="Picture 3" descr="A black and yellow text&#10;&#10;AI-generated content may be incorrect.">
            <a:extLst>
              <a:ext uri="{FF2B5EF4-FFF2-40B4-BE49-F238E27FC236}">
                <a16:creationId xmlns:a16="http://schemas.microsoft.com/office/drawing/2014/main" id="{80A0C72A-E7D3-1165-E1AB-17C82F445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14" name="Rectangle 13">
            <a:extLst>
              <a:ext uri="{FF2B5EF4-FFF2-40B4-BE49-F238E27FC236}">
                <a16:creationId xmlns:a16="http://schemas.microsoft.com/office/drawing/2014/main" id="{814A59ED-7CC2-E38F-23E6-BB0BA9E0E247}"/>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A6CB151-111D-0C18-848E-588C2A551313}"/>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8756CDE-7F2C-A6B0-AEDF-AAB4D07A3A19}"/>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30059CC3-0E72-5485-C4DC-55B630B9DD95}"/>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a:extLst>
              <a:ext uri="{FF2B5EF4-FFF2-40B4-BE49-F238E27FC236}">
                <a16:creationId xmlns:a16="http://schemas.microsoft.com/office/drawing/2014/main" id="{0155BE2D-DFE5-BD98-D000-996611A4BF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 y="1839931"/>
            <a:ext cx="11040000" cy="4140000"/>
          </a:xfrm>
          <a:prstGeom prst="rect">
            <a:avLst/>
          </a:prstGeom>
        </p:spPr>
      </p:pic>
    </p:spTree>
    <p:extLst>
      <p:ext uri="{BB962C8B-B14F-4D97-AF65-F5344CB8AC3E}">
        <p14:creationId xmlns:p14="http://schemas.microsoft.com/office/powerpoint/2010/main" val="1371292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5803C-ECBB-A9DA-A009-F380CC68274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B8D58AF-CECF-4C20-DBFF-752FE7614332}"/>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72C3DB89-951F-75B7-087B-278253CD2C3A}"/>
              </a:ext>
            </a:extLst>
          </p:cNvPr>
          <p:cNvSpPr txBox="1"/>
          <p:nvPr/>
        </p:nvSpPr>
        <p:spPr>
          <a:xfrm>
            <a:off x="411480" y="1008934"/>
            <a:ext cx="11119104" cy="830997"/>
          </a:xfrm>
          <a:prstGeom prst="rect">
            <a:avLst/>
          </a:prstGeom>
          <a:noFill/>
        </p:spPr>
        <p:txBody>
          <a:bodyPr wrap="square" rtlCol="0">
            <a:spAutoFit/>
          </a:bodyPr>
          <a:lstStyle/>
          <a:p>
            <a:r>
              <a:rPr lang="en-GB" sz="2400"/>
              <a:t>By 2030, Lincolnshire’s population structure will become more steeply inverted and will still consist of a higher proportion of older people than in England.</a:t>
            </a:r>
          </a:p>
        </p:txBody>
      </p:sp>
      <p:sp>
        <p:nvSpPr>
          <p:cNvPr id="51" name="TextBox 50">
            <a:extLst>
              <a:ext uri="{FF2B5EF4-FFF2-40B4-BE49-F238E27FC236}">
                <a16:creationId xmlns:a16="http://schemas.microsoft.com/office/drawing/2014/main" id="{0F251829-F6C2-C6AA-AD8C-BC8FC239B753}"/>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pic>
        <p:nvPicPr>
          <p:cNvPr id="4" name="Picture 3" descr="A black and yellow text&#10;&#10;AI-generated content may be incorrect.">
            <a:extLst>
              <a:ext uri="{FF2B5EF4-FFF2-40B4-BE49-F238E27FC236}">
                <a16:creationId xmlns:a16="http://schemas.microsoft.com/office/drawing/2014/main" id="{75297450-A324-55F5-DE23-048CEC4214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14" name="Rectangle 13">
            <a:extLst>
              <a:ext uri="{FF2B5EF4-FFF2-40B4-BE49-F238E27FC236}">
                <a16:creationId xmlns:a16="http://schemas.microsoft.com/office/drawing/2014/main" id="{AE05AA88-7108-7740-A4C5-C99171BDB0FC}"/>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0B01B02-928A-09B6-FAB6-B25154F28BD8}"/>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EFA86EE-B90B-8F0B-E92F-E81635E5E5B9}"/>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22E7E418-7B98-B116-E1A3-C36D58EFE953}"/>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A8F7219-33D3-9B78-593E-3F7C4B04C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 y="1839931"/>
            <a:ext cx="11040000" cy="4140000"/>
          </a:xfrm>
          <a:prstGeom prst="rect">
            <a:avLst/>
          </a:prstGeom>
        </p:spPr>
      </p:pic>
    </p:spTree>
    <p:extLst>
      <p:ext uri="{BB962C8B-B14F-4D97-AF65-F5344CB8AC3E}">
        <p14:creationId xmlns:p14="http://schemas.microsoft.com/office/powerpoint/2010/main" val="1215824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B28A5-DB24-5476-B192-B2B3D44BF53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202A4F2-1AF4-F76A-1936-BE1773D04D94}"/>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5B2E46FD-48A0-3B04-6E70-371C80FB302D}"/>
              </a:ext>
            </a:extLst>
          </p:cNvPr>
          <p:cNvSpPr txBox="1"/>
          <p:nvPr/>
        </p:nvSpPr>
        <p:spPr>
          <a:xfrm>
            <a:off x="411480" y="1008934"/>
            <a:ext cx="11119104" cy="830997"/>
          </a:xfrm>
          <a:prstGeom prst="rect">
            <a:avLst/>
          </a:prstGeom>
          <a:noFill/>
        </p:spPr>
        <p:txBody>
          <a:bodyPr wrap="square" rtlCol="0">
            <a:spAutoFit/>
          </a:bodyPr>
          <a:lstStyle/>
          <a:p>
            <a:r>
              <a:rPr lang="en-GB" sz="2400"/>
              <a:t>By 2035, Lincolnshire’s population structure will become more steeply inverted and will still consist of a higher proportion of older people than in England.</a:t>
            </a:r>
          </a:p>
        </p:txBody>
      </p:sp>
      <p:sp>
        <p:nvSpPr>
          <p:cNvPr id="51" name="TextBox 50">
            <a:extLst>
              <a:ext uri="{FF2B5EF4-FFF2-40B4-BE49-F238E27FC236}">
                <a16:creationId xmlns:a16="http://schemas.microsoft.com/office/drawing/2014/main" id="{C48D722E-870C-1039-E11A-21ECB4755698}"/>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pic>
        <p:nvPicPr>
          <p:cNvPr id="4" name="Picture 3" descr="A black and yellow text&#10;&#10;AI-generated content may be incorrect.">
            <a:extLst>
              <a:ext uri="{FF2B5EF4-FFF2-40B4-BE49-F238E27FC236}">
                <a16:creationId xmlns:a16="http://schemas.microsoft.com/office/drawing/2014/main" id="{4169E74E-8719-3B43-D315-982781B41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14" name="Rectangle 13">
            <a:extLst>
              <a:ext uri="{FF2B5EF4-FFF2-40B4-BE49-F238E27FC236}">
                <a16:creationId xmlns:a16="http://schemas.microsoft.com/office/drawing/2014/main" id="{A2425BE8-B2FF-5DDC-2D84-6DBE9C488424}"/>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A8BCBD3-57A4-F85D-997A-36E5447EC41D}"/>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B519A37-ADBE-3D4F-AC4F-DD76702C08D5}"/>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C32D45D-6489-66DD-F538-E781CDACDDA1}"/>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118B71B1-11E4-6F8A-9D9F-1BABCA787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 y="1839931"/>
            <a:ext cx="11040000" cy="4140000"/>
          </a:xfrm>
          <a:prstGeom prst="rect">
            <a:avLst/>
          </a:prstGeom>
        </p:spPr>
      </p:pic>
    </p:spTree>
    <p:extLst>
      <p:ext uri="{BB962C8B-B14F-4D97-AF65-F5344CB8AC3E}">
        <p14:creationId xmlns:p14="http://schemas.microsoft.com/office/powerpoint/2010/main" val="755755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B7621-B273-CC94-42C5-BD7B75E0FBC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753F4CB-C468-29AB-D741-0B93F9A8DF2A}"/>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FB92C024-1DB8-58CE-5DC0-D33FDEC74633}"/>
              </a:ext>
            </a:extLst>
          </p:cNvPr>
          <p:cNvSpPr txBox="1"/>
          <p:nvPr/>
        </p:nvSpPr>
        <p:spPr>
          <a:xfrm>
            <a:off x="411480" y="1008934"/>
            <a:ext cx="11119104" cy="830997"/>
          </a:xfrm>
          <a:prstGeom prst="rect">
            <a:avLst/>
          </a:prstGeom>
          <a:noFill/>
        </p:spPr>
        <p:txBody>
          <a:bodyPr wrap="square" rtlCol="0">
            <a:spAutoFit/>
          </a:bodyPr>
          <a:lstStyle/>
          <a:p>
            <a:r>
              <a:rPr lang="en-GB" sz="2400"/>
              <a:t>By 2040, Lincolnshire’s population structure will become more steeply inverted and will still consist of a higher proportion of older people than in England.</a:t>
            </a:r>
          </a:p>
        </p:txBody>
      </p:sp>
      <p:sp>
        <p:nvSpPr>
          <p:cNvPr id="51" name="TextBox 50">
            <a:extLst>
              <a:ext uri="{FF2B5EF4-FFF2-40B4-BE49-F238E27FC236}">
                <a16:creationId xmlns:a16="http://schemas.microsoft.com/office/drawing/2014/main" id="{AB13AB6C-33D7-2A33-3424-57DDFD74B431}"/>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pic>
        <p:nvPicPr>
          <p:cNvPr id="4" name="Picture 3" descr="A black and yellow text&#10;&#10;AI-generated content may be incorrect.">
            <a:extLst>
              <a:ext uri="{FF2B5EF4-FFF2-40B4-BE49-F238E27FC236}">
                <a16:creationId xmlns:a16="http://schemas.microsoft.com/office/drawing/2014/main" id="{5DC963D1-2936-B343-6AFA-CC25CC7CE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14" name="Rectangle 13">
            <a:extLst>
              <a:ext uri="{FF2B5EF4-FFF2-40B4-BE49-F238E27FC236}">
                <a16:creationId xmlns:a16="http://schemas.microsoft.com/office/drawing/2014/main" id="{F1AC6884-172B-9FCF-E734-858BF7C95590}"/>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4A22F9C-8B9A-DBD9-3D5C-3F5622E11413}"/>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21A8207-DA9F-296C-AA3A-CB3844CEB62E}"/>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86BC142-A63E-4515-0022-CD9AB5221339}"/>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4270977C-3316-02E0-43E3-6770A4FEF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 y="1839931"/>
            <a:ext cx="11040000" cy="4140000"/>
          </a:xfrm>
          <a:prstGeom prst="rect">
            <a:avLst/>
          </a:prstGeom>
        </p:spPr>
      </p:pic>
    </p:spTree>
    <p:extLst>
      <p:ext uri="{BB962C8B-B14F-4D97-AF65-F5344CB8AC3E}">
        <p14:creationId xmlns:p14="http://schemas.microsoft.com/office/powerpoint/2010/main" val="1945988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E45FB-119F-7330-B599-FD4B04A460E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CDDF7E4-DE05-8F68-FFA5-30E17C068F39}"/>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8D69B13E-BE49-9DF9-9283-D779CD158B8C}"/>
              </a:ext>
            </a:extLst>
          </p:cNvPr>
          <p:cNvSpPr txBox="1"/>
          <p:nvPr/>
        </p:nvSpPr>
        <p:spPr>
          <a:xfrm>
            <a:off x="411480" y="1008934"/>
            <a:ext cx="11119104" cy="830997"/>
          </a:xfrm>
          <a:prstGeom prst="rect">
            <a:avLst/>
          </a:prstGeom>
          <a:noFill/>
        </p:spPr>
        <p:txBody>
          <a:bodyPr wrap="square" rtlCol="0">
            <a:spAutoFit/>
          </a:bodyPr>
          <a:lstStyle/>
          <a:p>
            <a:r>
              <a:rPr lang="en-GB" sz="2400"/>
              <a:t>By 2045, Lincolnshire’s population structure will become more steeply inverted and will still consist of a higher proportion of older people than in England.</a:t>
            </a:r>
          </a:p>
        </p:txBody>
      </p:sp>
      <p:sp>
        <p:nvSpPr>
          <p:cNvPr id="51" name="TextBox 50">
            <a:extLst>
              <a:ext uri="{FF2B5EF4-FFF2-40B4-BE49-F238E27FC236}">
                <a16:creationId xmlns:a16="http://schemas.microsoft.com/office/drawing/2014/main" id="{DB6AC90D-4674-2F75-E3C3-D9E383A7F548}"/>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pic>
        <p:nvPicPr>
          <p:cNvPr id="4" name="Picture 3" descr="A black and yellow text&#10;&#10;AI-generated content may be incorrect.">
            <a:extLst>
              <a:ext uri="{FF2B5EF4-FFF2-40B4-BE49-F238E27FC236}">
                <a16:creationId xmlns:a16="http://schemas.microsoft.com/office/drawing/2014/main" id="{F0E9B7B2-C12E-3449-DDC5-2FF5F26C0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14" name="Rectangle 13">
            <a:extLst>
              <a:ext uri="{FF2B5EF4-FFF2-40B4-BE49-F238E27FC236}">
                <a16:creationId xmlns:a16="http://schemas.microsoft.com/office/drawing/2014/main" id="{97C5665C-6E1C-EE55-1708-22E89ABDE345}"/>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3E3D635-5AFD-CEDB-E022-5128672EB2F0}"/>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F6934F8-D10D-C019-A399-94D7A230744E}"/>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32D65DF-3B48-30E8-52A3-DE45B189D2CC}"/>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1DF10996-BB3A-8AFD-95CA-BF3A3D384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 y="1839931"/>
            <a:ext cx="11040000" cy="4140000"/>
          </a:xfrm>
          <a:prstGeom prst="rect">
            <a:avLst/>
          </a:prstGeom>
        </p:spPr>
      </p:pic>
    </p:spTree>
    <p:extLst>
      <p:ext uri="{BB962C8B-B14F-4D97-AF65-F5344CB8AC3E}">
        <p14:creationId xmlns:p14="http://schemas.microsoft.com/office/powerpoint/2010/main" val="2357359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D7B92-9E9E-F40C-0767-EB0E397137F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F26DCF9-10E2-167A-6978-33C538E29CFB}"/>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8553F3EF-7927-9A5B-F03F-8835938AEBE7}"/>
              </a:ext>
            </a:extLst>
          </p:cNvPr>
          <p:cNvSpPr txBox="1"/>
          <p:nvPr/>
        </p:nvSpPr>
        <p:spPr>
          <a:xfrm>
            <a:off x="411480" y="1008934"/>
            <a:ext cx="11119104" cy="830997"/>
          </a:xfrm>
          <a:prstGeom prst="rect">
            <a:avLst/>
          </a:prstGeom>
          <a:noFill/>
        </p:spPr>
        <p:txBody>
          <a:bodyPr wrap="square" rtlCol="0">
            <a:spAutoFit/>
          </a:bodyPr>
          <a:lstStyle/>
          <a:p>
            <a:r>
              <a:rPr lang="en-GB" sz="2400"/>
              <a:t>By 2047, Lincolnshire’s population structure will become more steeply inverted and will still consist of a higher proportion of older people than in England.</a:t>
            </a:r>
          </a:p>
        </p:txBody>
      </p:sp>
      <p:sp>
        <p:nvSpPr>
          <p:cNvPr id="51" name="TextBox 50">
            <a:extLst>
              <a:ext uri="{FF2B5EF4-FFF2-40B4-BE49-F238E27FC236}">
                <a16:creationId xmlns:a16="http://schemas.microsoft.com/office/drawing/2014/main" id="{FDABF703-A28C-C866-1ED1-7AEEDBAD9B8E}"/>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pic>
        <p:nvPicPr>
          <p:cNvPr id="4" name="Picture 3" descr="A black and yellow text&#10;&#10;AI-generated content may be incorrect.">
            <a:extLst>
              <a:ext uri="{FF2B5EF4-FFF2-40B4-BE49-F238E27FC236}">
                <a16:creationId xmlns:a16="http://schemas.microsoft.com/office/drawing/2014/main" id="{EF3EAC1C-356E-3221-E235-213F146AC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14" name="Rectangle 13">
            <a:extLst>
              <a:ext uri="{FF2B5EF4-FFF2-40B4-BE49-F238E27FC236}">
                <a16:creationId xmlns:a16="http://schemas.microsoft.com/office/drawing/2014/main" id="{F6164ABB-6FED-9C73-6840-01BBCDF3A265}"/>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5BD2EBD-B619-7CFF-D9F0-A0966CD0F76D}"/>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ED5534D-6F9C-810D-50D8-C5DBBD1EC679}"/>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7E75062C-0495-831A-08F9-517DB15516BF}"/>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F7299562-2C19-C8BC-F532-BB54D958B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 y="1839931"/>
            <a:ext cx="11040000" cy="4140000"/>
          </a:xfrm>
          <a:prstGeom prst="rect">
            <a:avLst/>
          </a:prstGeom>
        </p:spPr>
      </p:pic>
    </p:spTree>
    <p:extLst>
      <p:ext uri="{BB962C8B-B14F-4D97-AF65-F5344CB8AC3E}">
        <p14:creationId xmlns:p14="http://schemas.microsoft.com/office/powerpoint/2010/main" val="3309390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F183F-9603-24A2-DB1B-E4395730549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3F25372-FA10-C955-4B27-EFF1B59295FC}"/>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1" name="TextBox 50">
            <a:extLst>
              <a:ext uri="{FF2B5EF4-FFF2-40B4-BE49-F238E27FC236}">
                <a16:creationId xmlns:a16="http://schemas.microsoft.com/office/drawing/2014/main" id="{9CE99D5C-7C07-0B02-3D38-581ADCD2D554}"/>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pic>
        <p:nvPicPr>
          <p:cNvPr id="4" name="Picture 3" descr="A black and yellow text&#10;&#10;AI-generated content may be incorrect.">
            <a:extLst>
              <a:ext uri="{FF2B5EF4-FFF2-40B4-BE49-F238E27FC236}">
                <a16:creationId xmlns:a16="http://schemas.microsoft.com/office/drawing/2014/main" id="{CBE0900A-4908-C82B-EC8C-67B17B5B0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14" name="Rectangle 13">
            <a:extLst>
              <a:ext uri="{FF2B5EF4-FFF2-40B4-BE49-F238E27FC236}">
                <a16:creationId xmlns:a16="http://schemas.microsoft.com/office/drawing/2014/main" id="{0F2FBB31-E905-2B25-12D0-5D8E9ED59303}"/>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B72A9E1-0EC0-FCC1-3DBA-22F78253E856}"/>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CD6458F-F357-EFB5-994D-61B3E73009ED}"/>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1F6C58AC-5472-65D0-660B-82C0B993BA75}"/>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72CF5F87-7916-09A8-DE27-42DED407FFB0}"/>
              </a:ext>
            </a:extLst>
          </p:cNvPr>
          <p:cNvPicPr>
            <a:picLocks noChangeAspect="1"/>
          </p:cNvPicPr>
          <p:nvPr/>
        </p:nvPicPr>
        <p:blipFill>
          <a:blip r:embed="rId3">
            <a:extLst>
              <a:ext uri="{28A0092B-C50C-407E-A947-70E740481C1C}">
                <a14:useLocalDpi xmlns:a14="http://schemas.microsoft.com/office/drawing/2010/main" val="0"/>
              </a:ext>
            </a:extLst>
          </a:blip>
          <a:srcRect b="21634"/>
          <a:stretch>
            <a:fillRect/>
          </a:stretch>
        </p:blipFill>
        <p:spPr>
          <a:xfrm>
            <a:off x="475488" y="1716384"/>
            <a:ext cx="11025184" cy="4320000"/>
          </a:xfrm>
          <a:prstGeom prst="rect">
            <a:avLst/>
          </a:prstGeom>
        </p:spPr>
      </p:pic>
      <p:sp>
        <p:nvSpPr>
          <p:cNvPr id="17" name="TextBox 16">
            <a:extLst>
              <a:ext uri="{FF2B5EF4-FFF2-40B4-BE49-F238E27FC236}">
                <a16:creationId xmlns:a16="http://schemas.microsoft.com/office/drawing/2014/main" id="{410DDC83-390A-23E2-4069-336CFA60730A}"/>
              </a:ext>
            </a:extLst>
          </p:cNvPr>
          <p:cNvSpPr txBox="1"/>
          <p:nvPr/>
        </p:nvSpPr>
        <p:spPr>
          <a:xfrm>
            <a:off x="411480" y="1008934"/>
            <a:ext cx="11119104" cy="830997"/>
          </a:xfrm>
          <a:prstGeom prst="rect">
            <a:avLst/>
          </a:prstGeom>
          <a:noFill/>
        </p:spPr>
        <p:txBody>
          <a:bodyPr wrap="square" rtlCol="0">
            <a:spAutoFit/>
          </a:bodyPr>
          <a:lstStyle/>
          <a:p>
            <a:r>
              <a:rPr lang="en-GB" sz="2400"/>
              <a:t>By 2047, Lincolnshire’s population structure will become more steeply inverted and will still consist of a higher proportion of older people than in England.</a:t>
            </a:r>
          </a:p>
        </p:txBody>
      </p:sp>
      <p:pic>
        <p:nvPicPr>
          <p:cNvPr id="10" name="Picture 9">
            <a:extLst>
              <a:ext uri="{FF2B5EF4-FFF2-40B4-BE49-F238E27FC236}">
                <a16:creationId xmlns:a16="http://schemas.microsoft.com/office/drawing/2014/main" id="{648F7575-4DD9-E26F-F707-7B701F294ACF}"/>
              </a:ext>
            </a:extLst>
          </p:cNvPr>
          <p:cNvPicPr>
            <a:picLocks noChangeAspect="1"/>
          </p:cNvPicPr>
          <p:nvPr/>
        </p:nvPicPr>
        <p:blipFill>
          <a:blip r:embed="rId4">
            <a:extLst>
              <a:ext uri="{28A0092B-C50C-407E-A947-70E740481C1C}">
                <a14:useLocalDpi xmlns:a14="http://schemas.microsoft.com/office/drawing/2010/main" val="0"/>
              </a:ext>
            </a:extLst>
          </a:blip>
          <a:srcRect l="46058" t="85803" r="42628" b="1214"/>
          <a:stretch>
            <a:fillRect/>
          </a:stretch>
        </p:blipFill>
        <p:spPr>
          <a:xfrm>
            <a:off x="11191466" y="3529845"/>
            <a:ext cx="939482" cy="693078"/>
          </a:xfrm>
          <a:prstGeom prst="rect">
            <a:avLst/>
          </a:prstGeom>
        </p:spPr>
      </p:pic>
    </p:spTree>
    <p:extLst>
      <p:ext uri="{BB962C8B-B14F-4D97-AF65-F5344CB8AC3E}">
        <p14:creationId xmlns:p14="http://schemas.microsoft.com/office/powerpoint/2010/main" val="4048158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7B43C-DE78-5D91-BE14-00D502634DA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86F8F90-76EC-0E34-61C4-2A93D08E8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 y="1729095"/>
            <a:ext cx="9360000" cy="4680000"/>
          </a:xfrm>
          <a:prstGeom prst="rect">
            <a:avLst/>
          </a:prstGeom>
        </p:spPr>
      </p:pic>
      <p:sp>
        <p:nvSpPr>
          <p:cNvPr id="5" name="Rectangle 4">
            <a:extLst>
              <a:ext uri="{FF2B5EF4-FFF2-40B4-BE49-F238E27FC236}">
                <a16:creationId xmlns:a16="http://schemas.microsoft.com/office/drawing/2014/main" id="{60CF1643-88F7-0124-CF7B-823B6F0736AE}"/>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3FB9A647-68B8-EF14-38CF-41509C351580}"/>
              </a:ext>
            </a:extLst>
          </p:cNvPr>
          <p:cNvSpPr txBox="1"/>
          <p:nvPr/>
        </p:nvSpPr>
        <p:spPr>
          <a:xfrm>
            <a:off x="411480" y="1008934"/>
            <a:ext cx="11119104" cy="830997"/>
          </a:xfrm>
          <a:prstGeom prst="rect">
            <a:avLst/>
          </a:prstGeom>
          <a:noFill/>
        </p:spPr>
        <p:txBody>
          <a:bodyPr wrap="square" rtlCol="0">
            <a:spAutoFit/>
          </a:bodyPr>
          <a:lstStyle/>
          <a:p>
            <a:r>
              <a:rPr lang="en-GB" sz="2400"/>
              <a:t>By 2030, Lincolnshire will be home to around 6.6k fewer people aged 0-17 years old – a decrease of 5% from 2026.</a:t>
            </a:r>
          </a:p>
        </p:txBody>
      </p:sp>
      <p:sp>
        <p:nvSpPr>
          <p:cNvPr id="51" name="TextBox 50">
            <a:extLst>
              <a:ext uri="{FF2B5EF4-FFF2-40B4-BE49-F238E27FC236}">
                <a16:creationId xmlns:a16="http://schemas.microsoft.com/office/drawing/2014/main" id="{5C414062-FF40-5F31-ECB9-EB12844CB6FB}"/>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4" name="Picture 3" descr="A black and yellow text&#10;&#10;AI-generated content may be incorrect.">
            <a:extLst>
              <a:ext uri="{FF2B5EF4-FFF2-40B4-BE49-F238E27FC236}">
                <a16:creationId xmlns:a16="http://schemas.microsoft.com/office/drawing/2014/main" id="{015B12BF-84C9-93D8-FC3A-56B7761ED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Tree>
    <p:extLst>
      <p:ext uri="{BB962C8B-B14F-4D97-AF65-F5344CB8AC3E}">
        <p14:creationId xmlns:p14="http://schemas.microsoft.com/office/powerpoint/2010/main" val="1551675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1F61B-DDA1-A8F4-5DC5-FF5EBDC2782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C504D41-8A68-C938-2A4B-9D124A7C00E2}"/>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1" name="TextBox 50">
            <a:extLst>
              <a:ext uri="{FF2B5EF4-FFF2-40B4-BE49-F238E27FC236}">
                <a16:creationId xmlns:a16="http://schemas.microsoft.com/office/drawing/2014/main" id="{D66BDA0C-A47B-C923-E1BC-C39DBEF2F49A}"/>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pic>
        <p:nvPicPr>
          <p:cNvPr id="4" name="Picture 3" descr="A black and yellow text&#10;&#10;AI-generated content may be incorrect.">
            <a:extLst>
              <a:ext uri="{FF2B5EF4-FFF2-40B4-BE49-F238E27FC236}">
                <a16:creationId xmlns:a16="http://schemas.microsoft.com/office/drawing/2014/main" id="{D6507A43-2527-430F-9BA7-E813E0EC1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14" name="Rectangle 13">
            <a:extLst>
              <a:ext uri="{FF2B5EF4-FFF2-40B4-BE49-F238E27FC236}">
                <a16:creationId xmlns:a16="http://schemas.microsoft.com/office/drawing/2014/main" id="{AE6FE4BD-EEC4-8D90-7FA9-2C473FA2C68B}"/>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CBE9A0B-F8A3-7B14-4F2C-E5C42B991535}"/>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1C1FAE2-5333-368D-4C76-B1741A426717}"/>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1DA305D3-74A3-057E-AC4F-93E31452742C}"/>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B02E2171-3CD0-B6AA-AC11-E0850B4C8EEB}"/>
              </a:ext>
            </a:extLst>
          </p:cNvPr>
          <p:cNvSpPr txBox="1"/>
          <p:nvPr/>
        </p:nvSpPr>
        <p:spPr>
          <a:xfrm>
            <a:off x="411480" y="1008934"/>
            <a:ext cx="11119104" cy="830997"/>
          </a:xfrm>
          <a:prstGeom prst="rect">
            <a:avLst/>
          </a:prstGeom>
          <a:noFill/>
        </p:spPr>
        <p:txBody>
          <a:bodyPr wrap="square" rtlCol="0">
            <a:spAutoFit/>
          </a:bodyPr>
          <a:lstStyle/>
          <a:p>
            <a:r>
              <a:rPr lang="en-GB" sz="2400"/>
              <a:t>Boston has a higher proportion of children and lower proportion of adults over 65 than the rest of Lincolnshire.</a:t>
            </a:r>
          </a:p>
        </p:txBody>
      </p:sp>
      <p:pic>
        <p:nvPicPr>
          <p:cNvPr id="18" name="Picture 17">
            <a:extLst>
              <a:ext uri="{FF2B5EF4-FFF2-40B4-BE49-F238E27FC236}">
                <a16:creationId xmlns:a16="http://schemas.microsoft.com/office/drawing/2014/main" id="{EBDB5D78-BB54-B24B-374F-B53779B6BD96}"/>
              </a:ext>
            </a:extLst>
          </p:cNvPr>
          <p:cNvPicPr>
            <a:picLocks noChangeAspect="1"/>
          </p:cNvPicPr>
          <p:nvPr/>
        </p:nvPicPr>
        <p:blipFill>
          <a:blip r:embed="rId3">
            <a:extLst>
              <a:ext uri="{28A0092B-C50C-407E-A947-70E740481C1C}">
                <a14:useLocalDpi xmlns:a14="http://schemas.microsoft.com/office/drawing/2010/main" val="0"/>
              </a:ext>
            </a:extLst>
          </a:blip>
          <a:srcRect b="20987"/>
          <a:stretch>
            <a:fillRect/>
          </a:stretch>
        </p:blipFill>
        <p:spPr>
          <a:xfrm>
            <a:off x="411480" y="1754017"/>
            <a:ext cx="10934974" cy="4320000"/>
          </a:xfrm>
          <a:prstGeom prst="rect">
            <a:avLst/>
          </a:prstGeom>
        </p:spPr>
      </p:pic>
      <p:pic>
        <p:nvPicPr>
          <p:cNvPr id="6" name="Picture 5">
            <a:extLst>
              <a:ext uri="{FF2B5EF4-FFF2-40B4-BE49-F238E27FC236}">
                <a16:creationId xmlns:a16="http://schemas.microsoft.com/office/drawing/2014/main" id="{D9E7B6C1-E70B-AF86-2CD5-85EFDA7E4E95}"/>
              </a:ext>
            </a:extLst>
          </p:cNvPr>
          <p:cNvPicPr>
            <a:picLocks noChangeAspect="1"/>
          </p:cNvPicPr>
          <p:nvPr/>
        </p:nvPicPr>
        <p:blipFill>
          <a:blip r:embed="rId4">
            <a:extLst>
              <a:ext uri="{28A0092B-C50C-407E-A947-70E740481C1C}">
                <a14:useLocalDpi xmlns:a14="http://schemas.microsoft.com/office/drawing/2010/main" val="0"/>
              </a:ext>
            </a:extLst>
          </a:blip>
          <a:srcRect l="47260" t="86368" r="44356"/>
          <a:stretch>
            <a:fillRect/>
          </a:stretch>
        </p:blipFill>
        <p:spPr>
          <a:xfrm>
            <a:off x="11019515" y="3438243"/>
            <a:ext cx="1022137" cy="830998"/>
          </a:xfrm>
          <a:prstGeom prst="rect">
            <a:avLst/>
          </a:prstGeom>
        </p:spPr>
      </p:pic>
    </p:spTree>
    <p:extLst>
      <p:ext uri="{BB962C8B-B14F-4D97-AF65-F5344CB8AC3E}">
        <p14:creationId xmlns:p14="http://schemas.microsoft.com/office/powerpoint/2010/main" val="890569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70936-C425-5ED2-D414-EAE83B8469E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02AAB91-3996-1598-7CD1-1C5200B479A5}"/>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1" name="TextBox 50">
            <a:extLst>
              <a:ext uri="{FF2B5EF4-FFF2-40B4-BE49-F238E27FC236}">
                <a16:creationId xmlns:a16="http://schemas.microsoft.com/office/drawing/2014/main" id="{86BFDCB1-4531-FA13-9130-D55DCCE537C0}"/>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pic>
        <p:nvPicPr>
          <p:cNvPr id="4" name="Picture 3" descr="A black and yellow text&#10;&#10;AI-generated content may be incorrect.">
            <a:extLst>
              <a:ext uri="{FF2B5EF4-FFF2-40B4-BE49-F238E27FC236}">
                <a16:creationId xmlns:a16="http://schemas.microsoft.com/office/drawing/2014/main" id="{B023A5CF-8849-B653-C3D3-8E8DC82682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14" name="Rectangle 13">
            <a:extLst>
              <a:ext uri="{FF2B5EF4-FFF2-40B4-BE49-F238E27FC236}">
                <a16:creationId xmlns:a16="http://schemas.microsoft.com/office/drawing/2014/main" id="{D157AF72-F097-E204-E008-625A53F688E2}"/>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A474870-BB9A-4E7F-3928-2348A2FD413C}"/>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393D6A2-0EEC-422F-722D-201F27886A4A}"/>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7BB1C7A-A157-8F00-65F3-0483C8F6891D}"/>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E44294AB-9D35-ADDD-7F92-824E2FD9416E}"/>
              </a:ext>
            </a:extLst>
          </p:cNvPr>
          <p:cNvSpPr txBox="1"/>
          <p:nvPr/>
        </p:nvSpPr>
        <p:spPr>
          <a:xfrm>
            <a:off x="411480" y="1008934"/>
            <a:ext cx="11119104" cy="830997"/>
          </a:xfrm>
          <a:prstGeom prst="rect">
            <a:avLst/>
          </a:prstGeom>
          <a:noFill/>
        </p:spPr>
        <p:txBody>
          <a:bodyPr wrap="square" rtlCol="0">
            <a:spAutoFit/>
          </a:bodyPr>
          <a:lstStyle/>
          <a:p>
            <a:r>
              <a:rPr lang="en-GB" sz="2400"/>
              <a:t>East Lindsey’s population structure is older than England’s and Lincolnshire’s, and this will remain the case over the next 20 years. </a:t>
            </a:r>
          </a:p>
        </p:txBody>
      </p:sp>
      <p:pic>
        <p:nvPicPr>
          <p:cNvPr id="3" name="Picture 2">
            <a:extLst>
              <a:ext uri="{FF2B5EF4-FFF2-40B4-BE49-F238E27FC236}">
                <a16:creationId xmlns:a16="http://schemas.microsoft.com/office/drawing/2014/main" id="{7833D496-210C-930F-54D4-E36E3155DC6F}"/>
              </a:ext>
            </a:extLst>
          </p:cNvPr>
          <p:cNvPicPr>
            <a:picLocks noChangeAspect="1"/>
          </p:cNvPicPr>
          <p:nvPr/>
        </p:nvPicPr>
        <p:blipFill>
          <a:blip r:embed="rId3">
            <a:extLst>
              <a:ext uri="{28A0092B-C50C-407E-A947-70E740481C1C}">
                <a14:useLocalDpi xmlns:a14="http://schemas.microsoft.com/office/drawing/2010/main" val="0"/>
              </a:ext>
            </a:extLst>
          </a:blip>
          <a:srcRect b="20987"/>
          <a:stretch>
            <a:fillRect/>
          </a:stretch>
        </p:blipFill>
        <p:spPr>
          <a:xfrm>
            <a:off x="475488" y="1742472"/>
            <a:ext cx="10934974" cy="4320000"/>
          </a:xfrm>
          <a:prstGeom prst="rect">
            <a:avLst/>
          </a:prstGeom>
        </p:spPr>
      </p:pic>
      <p:pic>
        <p:nvPicPr>
          <p:cNvPr id="6" name="Picture 5">
            <a:extLst>
              <a:ext uri="{FF2B5EF4-FFF2-40B4-BE49-F238E27FC236}">
                <a16:creationId xmlns:a16="http://schemas.microsoft.com/office/drawing/2014/main" id="{A5D9B6DC-E1AF-EB32-C685-73862DF94196}"/>
              </a:ext>
            </a:extLst>
          </p:cNvPr>
          <p:cNvPicPr>
            <a:picLocks noChangeAspect="1"/>
          </p:cNvPicPr>
          <p:nvPr/>
        </p:nvPicPr>
        <p:blipFill>
          <a:blip r:embed="rId3">
            <a:extLst>
              <a:ext uri="{28A0092B-C50C-407E-A947-70E740481C1C}">
                <a14:useLocalDpi xmlns:a14="http://schemas.microsoft.com/office/drawing/2010/main" val="0"/>
              </a:ext>
            </a:extLst>
          </a:blip>
          <a:srcRect l="47260" t="86368" r="44356"/>
          <a:stretch>
            <a:fillRect/>
          </a:stretch>
        </p:blipFill>
        <p:spPr>
          <a:xfrm>
            <a:off x="11019515" y="3438243"/>
            <a:ext cx="1022137" cy="830998"/>
          </a:xfrm>
          <a:prstGeom prst="rect">
            <a:avLst/>
          </a:prstGeom>
        </p:spPr>
      </p:pic>
    </p:spTree>
    <p:extLst>
      <p:ext uri="{BB962C8B-B14F-4D97-AF65-F5344CB8AC3E}">
        <p14:creationId xmlns:p14="http://schemas.microsoft.com/office/powerpoint/2010/main" val="1593469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181AF-5A90-5343-2456-E42D38B05F4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6002D04-449C-AB97-D0D9-FE5DEFE28634}"/>
              </a:ext>
            </a:extLst>
          </p:cNvPr>
          <p:cNvPicPr>
            <a:picLocks noChangeAspect="1"/>
          </p:cNvPicPr>
          <p:nvPr/>
        </p:nvPicPr>
        <p:blipFill>
          <a:blip r:embed="rId2">
            <a:extLst>
              <a:ext uri="{28A0092B-C50C-407E-A947-70E740481C1C}">
                <a14:useLocalDpi xmlns:a14="http://schemas.microsoft.com/office/drawing/2010/main" val="0"/>
              </a:ext>
            </a:extLst>
          </a:blip>
          <a:srcRect b="20987"/>
          <a:stretch>
            <a:fillRect/>
          </a:stretch>
        </p:blipFill>
        <p:spPr>
          <a:xfrm>
            <a:off x="465093" y="1742472"/>
            <a:ext cx="10934974" cy="4320000"/>
          </a:xfrm>
          <a:prstGeom prst="rect">
            <a:avLst/>
          </a:prstGeom>
        </p:spPr>
      </p:pic>
      <p:sp>
        <p:nvSpPr>
          <p:cNvPr id="5" name="Rectangle 4">
            <a:extLst>
              <a:ext uri="{FF2B5EF4-FFF2-40B4-BE49-F238E27FC236}">
                <a16:creationId xmlns:a16="http://schemas.microsoft.com/office/drawing/2014/main" id="{1468B85D-2264-50BA-047E-7267EBAE4AD6}"/>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1" name="TextBox 50">
            <a:extLst>
              <a:ext uri="{FF2B5EF4-FFF2-40B4-BE49-F238E27FC236}">
                <a16:creationId xmlns:a16="http://schemas.microsoft.com/office/drawing/2014/main" id="{39E62E45-36E2-F99A-AFF5-40BC0F15E10B}"/>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pic>
        <p:nvPicPr>
          <p:cNvPr id="4" name="Picture 3" descr="A black and yellow text&#10;&#10;AI-generated content may be incorrect.">
            <a:extLst>
              <a:ext uri="{FF2B5EF4-FFF2-40B4-BE49-F238E27FC236}">
                <a16:creationId xmlns:a16="http://schemas.microsoft.com/office/drawing/2014/main" id="{7DB4A804-46BF-6703-1791-2E3C5BEAA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14" name="Rectangle 13">
            <a:extLst>
              <a:ext uri="{FF2B5EF4-FFF2-40B4-BE49-F238E27FC236}">
                <a16:creationId xmlns:a16="http://schemas.microsoft.com/office/drawing/2014/main" id="{432FCF8C-1502-E6C0-FF40-2415D83AE54C}"/>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799812C-8171-A3DE-1DA9-C3AB41F80F7A}"/>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B3E37FA-E196-01FB-4A3F-0BFFEE5A25B7}"/>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53CBF0E-1BDE-EF1D-3BE3-D12D33702EB8}"/>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9BCBA40B-3891-980D-7C15-A74C86489584}"/>
              </a:ext>
            </a:extLst>
          </p:cNvPr>
          <p:cNvSpPr txBox="1"/>
          <p:nvPr/>
        </p:nvSpPr>
        <p:spPr>
          <a:xfrm>
            <a:off x="411480" y="1008934"/>
            <a:ext cx="11119104" cy="830997"/>
          </a:xfrm>
          <a:prstGeom prst="rect">
            <a:avLst/>
          </a:prstGeom>
          <a:noFill/>
        </p:spPr>
        <p:txBody>
          <a:bodyPr wrap="square" rtlCol="0">
            <a:spAutoFit/>
          </a:bodyPr>
          <a:lstStyle/>
          <a:p>
            <a:r>
              <a:rPr lang="en-GB" sz="2400"/>
              <a:t>Lincoln has a larger proportion of young people than England and Lincolnshire, due to ~20k students attending its universities.</a:t>
            </a:r>
          </a:p>
        </p:txBody>
      </p:sp>
      <p:pic>
        <p:nvPicPr>
          <p:cNvPr id="6" name="Picture 5">
            <a:extLst>
              <a:ext uri="{FF2B5EF4-FFF2-40B4-BE49-F238E27FC236}">
                <a16:creationId xmlns:a16="http://schemas.microsoft.com/office/drawing/2014/main" id="{802FD1C6-8559-5162-E8E9-A84232BA3B6C}"/>
              </a:ext>
            </a:extLst>
          </p:cNvPr>
          <p:cNvPicPr>
            <a:picLocks noChangeAspect="1"/>
          </p:cNvPicPr>
          <p:nvPr/>
        </p:nvPicPr>
        <p:blipFill>
          <a:blip r:embed="rId4">
            <a:extLst>
              <a:ext uri="{28A0092B-C50C-407E-A947-70E740481C1C}">
                <a14:useLocalDpi xmlns:a14="http://schemas.microsoft.com/office/drawing/2010/main" val="0"/>
              </a:ext>
            </a:extLst>
          </a:blip>
          <a:srcRect l="47260" t="86368" r="44356"/>
          <a:stretch>
            <a:fillRect/>
          </a:stretch>
        </p:blipFill>
        <p:spPr>
          <a:xfrm>
            <a:off x="11019515" y="3475187"/>
            <a:ext cx="1022137" cy="830998"/>
          </a:xfrm>
          <a:prstGeom prst="rect">
            <a:avLst/>
          </a:prstGeom>
        </p:spPr>
      </p:pic>
    </p:spTree>
    <p:extLst>
      <p:ext uri="{BB962C8B-B14F-4D97-AF65-F5344CB8AC3E}">
        <p14:creationId xmlns:p14="http://schemas.microsoft.com/office/powerpoint/2010/main" val="10569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E9AED-8AB4-4843-48F2-ED5D0EADECA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43DC0A8-F793-D1F0-0122-0580515F3C6F}"/>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1" name="TextBox 50">
            <a:extLst>
              <a:ext uri="{FF2B5EF4-FFF2-40B4-BE49-F238E27FC236}">
                <a16:creationId xmlns:a16="http://schemas.microsoft.com/office/drawing/2014/main" id="{7767DB40-4B17-F34B-E9AC-DF3A8F5D6C12}"/>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pic>
        <p:nvPicPr>
          <p:cNvPr id="4" name="Picture 3" descr="A black and yellow text&#10;&#10;AI-generated content may be incorrect.">
            <a:extLst>
              <a:ext uri="{FF2B5EF4-FFF2-40B4-BE49-F238E27FC236}">
                <a16:creationId xmlns:a16="http://schemas.microsoft.com/office/drawing/2014/main" id="{E344E72D-DCD7-F574-A418-3891770796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14" name="Rectangle 13">
            <a:extLst>
              <a:ext uri="{FF2B5EF4-FFF2-40B4-BE49-F238E27FC236}">
                <a16:creationId xmlns:a16="http://schemas.microsoft.com/office/drawing/2014/main" id="{2E637238-9A52-32B7-298D-68E0C017328D}"/>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49BDB5C-AA47-00F5-6E0A-06D4ED2E5BA3}"/>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BE0AAC4-EB1E-3727-126A-A52A57E52ED6}"/>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DA5B1142-D2AD-C59F-7C89-6B6E4D927BD9}"/>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F096F440-7E38-4713-890A-4F97CCE82261}"/>
              </a:ext>
            </a:extLst>
          </p:cNvPr>
          <p:cNvSpPr txBox="1"/>
          <p:nvPr/>
        </p:nvSpPr>
        <p:spPr>
          <a:xfrm>
            <a:off x="411480" y="1008934"/>
            <a:ext cx="11119104" cy="830997"/>
          </a:xfrm>
          <a:prstGeom prst="rect">
            <a:avLst/>
          </a:prstGeom>
          <a:noFill/>
        </p:spPr>
        <p:txBody>
          <a:bodyPr wrap="square" rtlCol="0">
            <a:spAutoFit/>
          </a:bodyPr>
          <a:lstStyle/>
          <a:p>
            <a:r>
              <a:rPr lang="en-GB" sz="2400"/>
              <a:t>North Kesteven has an old population with a larger proportion of its population consisting of over 50s than across England.</a:t>
            </a:r>
          </a:p>
        </p:txBody>
      </p:sp>
      <p:pic>
        <p:nvPicPr>
          <p:cNvPr id="3" name="Picture 2">
            <a:extLst>
              <a:ext uri="{FF2B5EF4-FFF2-40B4-BE49-F238E27FC236}">
                <a16:creationId xmlns:a16="http://schemas.microsoft.com/office/drawing/2014/main" id="{ECD5CE79-3C0F-9F5E-65F9-95EEF6C9297F}"/>
              </a:ext>
            </a:extLst>
          </p:cNvPr>
          <p:cNvPicPr>
            <a:picLocks noChangeAspect="1"/>
          </p:cNvPicPr>
          <p:nvPr/>
        </p:nvPicPr>
        <p:blipFill>
          <a:blip r:embed="rId3">
            <a:extLst>
              <a:ext uri="{28A0092B-C50C-407E-A947-70E740481C1C}">
                <a14:useLocalDpi xmlns:a14="http://schemas.microsoft.com/office/drawing/2010/main" val="0"/>
              </a:ext>
            </a:extLst>
          </a:blip>
          <a:srcRect b="20987"/>
          <a:stretch>
            <a:fillRect/>
          </a:stretch>
        </p:blipFill>
        <p:spPr>
          <a:xfrm>
            <a:off x="411480" y="1766042"/>
            <a:ext cx="10934974" cy="4320000"/>
          </a:xfrm>
          <a:prstGeom prst="rect">
            <a:avLst/>
          </a:prstGeom>
        </p:spPr>
      </p:pic>
      <p:pic>
        <p:nvPicPr>
          <p:cNvPr id="6" name="Picture 5">
            <a:extLst>
              <a:ext uri="{FF2B5EF4-FFF2-40B4-BE49-F238E27FC236}">
                <a16:creationId xmlns:a16="http://schemas.microsoft.com/office/drawing/2014/main" id="{7B1ED154-7957-7435-1D66-8DBB93CD33A7}"/>
              </a:ext>
            </a:extLst>
          </p:cNvPr>
          <p:cNvPicPr>
            <a:picLocks noChangeAspect="1"/>
          </p:cNvPicPr>
          <p:nvPr/>
        </p:nvPicPr>
        <p:blipFill>
          <a:blip r:embed="rId4">
            <a:extLst>
              <a:ext uri="{28A0092B-C50C-407E-A947-70E740481C1C}">
                <a14:useLocalDpi xmlns:a14="http://schemas.microsoft.com/office/drawing/2010/main" val="0"/>
              </a:ext>
            </a:extLst>
          </a:blip>
          <a:srcRect l="47260" t="86368" r="44356"/>
          <a:stretch>
            <a:fillRect/>
          </a:stretch>
        </p:blipFill>
        <p:spPr>
          <a:xfrm>
            <a:off x="11019515" y="3475187"/>
            <a:ext cx="1022137" cy="830998"/>
          </a:xfrm>
          <a:prstGeom prst="rect">
            <a:avLst/>
          </a:prstGeom>
        </p:spPr>
      </p:pic>
    </p:spTree>
    <p:extLst>
      <p:ext uri="{BB962C8B-B14F-4D97-AF65-F5344CB8AC3E}">
        <p14:creationId xmlns:p14="http://schemas.microsoft.com/office/powerpoint/2010/main" val="1296635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FEEDB-3153-B68D-0D69-0CBF879C2DB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1C42FFF-18D1-4BC3-A7B1-B7A0AEC8B325}"/>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1" name="TextBox 50">
            <a:extLst>
              <a:ext uri="{FF2B5EF4-FFF2-40B4-BE49-F238E27FC236}">
                <a16:creationId xmlns:a16="http://schemas.microsoft.com/office/drawing/2014/main" id="{1CD93E3B-A4C4-BF22-8467-EBBEA6BE6552}"/>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pic>
        <p:nvPicPr>
          <p:cNvPr id="4" name="Picture 3" descr="A black and yellow text&#10;&#10;AI-generated content may be incorrect.">
            <a:extLst>
              <a:ext uri="{FF2B5EF4-FFF2-40B4-BE49-F238E27FC236}">
                <a16:creationId xmlns:a16="http://schemas.microsoft.com/office/drawing/2014/main" id="{6CAD40CB-7DE6-FBC7-BB7E-68CA56038E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14" name="Rectangle 13">
            <a:extLst>
              <a:ext uri="{FF2B5EF4-FFF2-40B4-BE49-F238E27FC236}">
                <a16:creationId xmlns:a16="http://schemas.microsoft.com/office/drawing/2014/main" id="{DA242640-DFC6-AA18-C619-DC0B93C99E84}"/>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915DE73-60CE-95A4-AE8F-BFF777DAB5D3}"/>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DED619D-EFA8-08A9-9BC6-8677C3DD1712}"/>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83B0C38-D166-C753-7B0A-5ACF23B9F106}"/>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AF86E11B-661A-2E65-ACAF-B5929A15E0D2}"/>
              </a:ext>
            </a:extLst>
          </p:cNvPr>
          <p:cNvSpPr txBox="1"/>
          <p:nvPr/>
        </p:nvSpPr>
        <p:spPr>
          <a:xfrm>
            <a:off x="411480" y="1008934"/>
            <a:ext cx="11119104" cy="830997"/>
          </a:xfrm>
          <a:prstGeom prst="rect">
            <a:avLst/>
          </a:prstGeom>
          <a:noFill/>
        </p:spPr>
        <p:txBody>
          <a:bodyPr wrap="square" rtlCol="0">
            <a:spAutoFit/>
          </a:bodyPr>
          <a:lstStyle/>
          <a:p>
            <a:r>
              <a:rPr lang="en-GB" sz="2400"/>
              <a:t>South Kesteven’s has an old population with a larger proportion of its population consisting of over 50s than across England.</a:t>
            </a:r>
          </a:p>
        </p:txBody>
      </p:sp>
      <p:pic>
        <p:nvPicPr>
          <p:cNvPr id="7" name="Picture 6">
            <a:extLst>
              <a:ext uri="{FF2B5EF4-FFF2-40B4-BE49-F238E27FC236}">
                <a16:creationId xmlns:a16="http://schemas.microsoft.com/office/drawing/2014/main" id="{760D4561-1E08-1871-4F97-E2A3806FCA9C}"/>
              </a:ext>
            </a:extLst>
          </p:cNvPr>
          <p:cNvPicPr>
            <a:picLocks noChangeAspect="1"/>
          </p:cNvPicPr>
          <p:nvPr/>
        </p:nvPicPr>
        <p:blipFill>
          <a:blip r:embed="rId3">
            <a:extLst>
              <a:ext uri="{28A0092B-C50C-407E-A947-70E740481C1C}">
                <a14:useLocalDpi xmlns:a14="http://schemas.microsoft.com/office/drawing/2010/main" val="0"/>
              </a:ext>
            </a:extLst>
          </a:blip>
          <a:srcRect b="20987"/>
          <a:stretch>
            <a:fillRect/>
          </a:stretch>
        </p:blipFill>
        <p:spPr>
          <a:xfrm>
            <a:off x="438544" y="1772730"/>
            <a:ext cx="10934974" cy="4320000"/>
          </a:xfrm>
          <a:prstGeom prst="rect">
            <a:avLst/>
          </a:prstGeom>
        </p:spPr>
      </p:pic>
      <p:pic>
        <p:nvPicPr>
          <p:cNvPr id="6" name="Picture 5">
            <a:extLst>
              <a:ext uri="{FF2B5EF4-FFF2-40B4-BE49-F238E27FC236}">
                <a16:creationId xmlns:a16="http://schemas.microsoft.com/office/drawing/2014/main" id="{06F2572C-B0B1-D534-1186-4DDA758B06A1}"/>
              </a:ext>
            </a:extLst>
          </p:cNvPr>
          <p:cNvPicPr>
            <a:picLocks noChangeAspect="1"/>
          </p:cNvPicPr>
          <p:nvPr/>
        </p:nvPicPr>
        <p:blipFill>
          <a:blip r:embed="rId4">
            <a:extLst>
              <a:ext uri="{28A0092B-C50C-407E-A947-70E740481C1C}">
                <a14:useLocalDpi xmlns:a14="http://schemas.microsoft.com/office/drawing/2010/main" val="0"/>
              </a:ext>
            </a:extLst>
          </a:blip>
          <a:srcRect l="47260" t="86368" r="44356"/>
          <a:stretch>
            <a:fillRect/>
          </a:stretch>
        </p:blipFill>
        <p:spPr>
          <a:xfrm>
            <a:off x="11019515" y="3475187"/>
            <a:ext cx="1022137" cy="830998"/>
          </a:xfrm>
          <a:prstGeom prst="rect">
            <a:avLst/>
          </a:prstGeom>
        </p:spPr>
      </p:pic>
    </p:spTree>
    <p:extLst>
      <p:ext uri="{BB962C8B-B14F-4D97-AF65-F5344CB8AC3E}">
        <p14:creationId xmlns:p14="http://schemas.microsoft.com/office/powerpoint/2010/main" val="3046892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A0E28-BE4A-A168-1442-8C1F573B115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A7BF979-4E2A-6DA5-56A0-3D17203E446D}"/>
              </a:ext>
            </a:extLst>
          </p:cNvPr>
          <p:cNvPicPr>
            <a:picLocks noChangeAspect="1"/>
          </p:cNvPicPr>
          <p:nvPr/>
        </p:nvPicPr>
        <p:blipFill>
          <a:blip r:embed="rId2">
            <a:extLst>
              <a:ext uri="{28A0092B-C50C-407E-A947-70E740481C1C}">
                <a14:useLocalDpi xmlns:a14="http://schemas.microsoft.com/office/drawing/2010/main" val="0"/>
              </a:ext>
            </a:extLst>
          </a:blip>
          <a:srcRect b="20987"/>
          <a:stretch>
            <a:fillRect/>
          </a:stretch>
        </p:blipFill>
        <p:spPr>
          <a:xfrm>
            <a:off x="475488" y="1839931"/>
            <a:ext cx="10934974" cy="4320000"/>
          </a:xfrm>
          <a:prstGeom prst="rect">
            <a:avLst/>
          </a:prstGeom>
        </p:spPr>
      </p:pic>
      <p:sp>
        <p:nvSpPr>
          <p:cNvPr id="5" name="Rectangle 4">
            <a:extLst>
              <a:ext uri="{FF2B5EF4-FFF2-40B4-BE49-F238E27FC236}">
                <a16:creationId xmlns:a16="http://schemas.microsoft.com/office/drawing/2014/main" id="{9678EB58-A071-7F67-8ED8-3B690E04DD39}"/>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1" name="TextBox 50">
            <a:extLst>
              <a:ext uri="{FF2B5EF4-FFF2-40B4-BE49-F238E27FC236}">
                <a16:creationId xmlns:a16="http://schemas.microsoft.com/office/drawing/2014/main" id="{73B100A8-0B62-9053-80D0-CDD7A6964E2E}"/>
              </a:ext>
            </a:extLst>
          </p:cNvPr>
          <p:cNvSpPr txBox="1"/>
          <p:nvPr/>
        </p:nvSpPr>
        <p:spPr>
          <a:xfrm>
            <a:off x="475488" y="6500527"/>
            <a:ext cx="9336024" cy="246221"/>
          </a:xfrm>
          <a:prstGeom prst="rect">
            <a:avLst/>
          </a:prstGeom>
          <a:noFill/>
        </p:spPr>
        <p:txBody>
          <a:bodyPr wrap="square" rtlCol="0">
            <a:spAutoFit/>
          </a:bodyPr>
          <a:lstStyle/>
          <a:p>
            <a:r>
              <a:rPr lang="en-GB" sz="1000"/>
              <a:t>Source: ONS Population Projections by Local Authority.</a:t>
            </a:r>
          </a:p>
        </p:txBody>
      </p:sp>
      <p:pic>
        <p:nvPicPr>
          <p:cNvPr id="4" name="Picture 3" descr="A black and yellow text&#10;&#10;AI-generated content may be incorrect.">
            <a:extLst>
              <a:ext uri="{FF2B5EF4-FFF2-40B4-BE49-F238E27FC236}">
                <a16:creationId xmlns:a16="http://schemas.microsoft.com/office/drawing/2014/main" id="{5339485B-BA95-5B4C-076E-58697781E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14" name="Rectangle 13">
            <a:extLst>
              <a:ext uri="{FF2B5EF4-FFF2-40B4-BE49-F238E27FC236}">
                <a16:creationId xmlns:a16="http://schemas.microsoft.com/office/drawing/2014/main" id="{DEDB1FB6-DF83-4651-67CC-C4D8ACCDD352}"/>
              </a:ext>
            </a:extLst>
          </p:cNvPr>
          <p:cNvSpPr/>
          <p:nvPr/>
        </p:nvSpPr>
        <p:spPr>
          <a:xfrm>
            <a:off x="397906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14F1874-56F1-5D6A-084C-9E2E37CF7872}"/>
              </a:ext>
            </a:extLst>
          </p:cNvPr>
          <p:cNvSpPr/>
          <p:nvPr/>
        </p:nvSpPr>
        <p:spPr>
          <a:xfrm>
            <a:off x="3000375"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1C37D97-DC04-4157-E9C2-017849FB340C}"/>
              </a:ext>
            </a:extLst>
          </p:cNvPr>
          <p:cNvSpPr/>
          <p:nvPr/>
        </p:nvSpPr>
        <p:spPr>
          <a:xfrm>
            <a:off x="2021682"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E52970E-5CE7-9B9D-FD77-4699DD8F6A2C}"/>
              </a:ext>
            </a:extLst>
          </p:cNvPr>
          <p:cNvSpPr/>
          <p:nvPr/>
        </p:nvSpPr>
        <p:spPr>
          <a:xfrm>
            <a:off x="1035038" y="5819300"/>
            <a:ext cx="59531" cy="59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772A6A55-1FC4-61A7-6D86-32AACD77362C}"/>
              </a:ext>
            </a:extLst>
          </p:cNvPr>
          <p:cNvSpPr txBox="1"/>
          <p:nvPr/>
        </p:nvSpPr>
        <p:spPr>
          <a:xfrm>
            <a:off x="411480" y="1008934"/>
            <a:ext cx="11119104" cy="830997"/>
          </a:xfrm>
          <a:prstGeom prst="rect">
            <a:avLst/>
          </a:prstGeom>
          <a:noFill/>
        </p:spPr>
        <p:txBody>
          <a:bodyPr wrap="square" rtlCol="0">
            <a:spAutoFit/>
          </a:bodyPr>
          <a:lstStyle/>
          <a:p>
            <a:r>
              <a:rPr lang="en-GB" sz="2400"/>
              <a:t>West Lindsey has an old population with a larger proportion of its population consisting of over 50s than across England.</a:t>
            </a:r>
          </a:p>
        </p:txBody>
      </p:sp>
      <p:pic>
        <p:nvPicPr>
          <p:cNvPr id="6" name="Picture 5">
            <a:extLst>
              <a:ext uri="{FF2B5EF4-FFF2-40B4-BE49-F238E27FC236}">
                <a16:creationId xmlns:a16="http://schemas.microsoft.com/office/drawing/2014/main" id="{B5F05074-1B24-0771-4C72-AB1F70397D81}"/>
              </a:ext>
            </a:extLst>
          </p:cNvPr>
          <p:cNvPicPr>
            <a:picLocks noChangeAspect="1"/>
          </p:cNvPicPr>
          <p:nvPr/>
        </p:nvPicPr>
        <p:blipFill>
          <a:blip r:embed="rId4">
            <a:extLst>
              <a:ext uri="{28A0092B-C50C-407E-A947-70E740481C1C}">
                <a14:useLocalDpi xmlns:a14="http://schemas.microsoft.com/office/drawing/2010/main" val="0"/>
              </a:ext>
            </a:extLst>
          </a:blip>
          <a:srcRect l="47260" t="86368" r="44356"/>
          <a:stretch>
            <a:fillRect/>
          </a:stretch>
        </p:blipFill>
        <p:spPr>
          <a:xfrm>
            <a:off x="11019515" y="3475187"/>
            <a:ext cx="1022137" cy="830998"/>
          </a:xfrm>
          <a:prstGeom prst="rect">
            <a:avLst/>
          </a:prstGeom>
        </p:spPr>
      </p:pic>
    </p:spTree>
    <p:extLst>
      <p:ext uri="{BB962C8B-B14F-4D97-AF65-F5344CB8AC3E}">
        <p14:creationId xmlns:p14="http://schemas.microsoft.com/office/powerpoint/2010/main" val="391963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99DB8-3704-AF77-C8FD-3A48E143C6B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6F22435-6A13-35A0-4DEC-82B1967B48F8}"/>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21808C6E-0CD0-A854-A372-3BE434BAFB38}"/>
              </a:ext>
            </a:extLst>
          </p:cNvPr>
          <p:cNvSpPr txBox="1"/>
          <p:nvPr/>
        </p:nvSpPr>
        <p:spPr>
          <a:xfrm>
            <a:off x="411480" y="1008934"/>
            <a:ext cx="11119104" cy="830997"/>
          </a:xfrm>
          <a:prstGeom prst="rect">
            <a:avLst/>
          </a:prstGeom>
          <a:noFill/>
        </p:spPr>
        <p:txBody>
          <a:bodyPr wrap="square" rtlCol="0">
            <a:spAutoFit/>
          </a:bodyPr>
          <a:lstStyle/>
          <a:p>
            <a:r>
              <a:rPr lang="en-GB" sz="2400"/>
              <a:t>By 2047, Lincolnshire is expected to be home to 24k fewer Children &amp; Young People, 27k more Working Age People and 63k more Older People. </a:t>
            </a:r>
          </a:p>
        </p:txBody>
      </p:sp>
      <p:sp>
        <p:nvSpPr>
          <p:cNvPr id="51" name="TextBox 50">
            <a:extLst>
              <a:ext uri="{FF2B5EF4-FFF2-40B4-BE49-F238E27FC236}">
                <a16:creationId xmlns:a16="http://schemas.microsoft.com/office/drawing/2014/main" id="{6B972C38-A766-EA95-7F14-D593ECB4E689}"/>
              </a:ext>
            </a:extLst>
          </p:cNvPr>
          <p:cNvSpPr txBox="1"/>
          <p:nvPr/>
        </p:nvSpPr>
        <p:spPr>
          <a:xfrm>
            <a:off x="475488" y="6443377"/>
            <a:ext cx="9336024" cy="400110"/>
          </a:xfrm>
          <a:prstGeom prst="rect">
            <a:avLst/>
          </a:prstGeom>
          <a:noFill/>
        </p:spPr>
        <p:txBody>
          <a:bodyPr wrap="square" rtlCol="0">
            <a:spAutoFit/>
          </a:bodyPr>
          <a:lstStyle/>
          <a:p>
            <a:r>
              <a:rPr lang="en-GB" sz="1000"/>
              <a:t>Source: ONS Population Projections by Local Authority.</a:t>
            </a:r>
          </a:p>
          <a:p>
            <a:r>
              <a:rPr lang="en-GB" sz="1000"/>
              <a:t>Note: Children &amp; Young People are 0-24 years old; Working Age are 25-64 years old; Older people are 65+ years old. </a:t>
            </a:r>
          </a:p>
        </p:txBody>
      </p:sp>
      <p:pic>
        <p:nvPicPr>
          <p:cNvPr id="4" name="Picture 3" descr="A black and yellow text&#10;&#10;AI-generated content may be incorrect.">
            <a:extLst>
              <a:ext uri="{FF2B5EF4-FFF2-40B4-BE49-F238E27FC236}">
                <a16:creationId xmlns:a16="http://schemas.microsoft.com/office/drawing/2014/main" id="{594B7AFE-1C85-172A-1B61-E69B54AA5C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pic>
        <p:nvPicPr>
          <p:cNvPr id="6" name="Picture 5">
            <a:extLst>
              <a:ext uri="{FF2B5EF4-FFF2-40B4-BE49-F238E27FC236}">
                <a16:creationId xmlns:a16="http://schemas.microsoft.com/office/drawing/2014/main" id="{0A6E1FD0-EE91-4482-CDDA-DF402ACC548B}"/>
              </a:ext>
            </a:extLst>
          </p:cNvPr>
          <p:cNvPicPr>
            <a:picLocks noChangeAspect="1"/>
          </p:cNvPicPr>
          <p:nvPr/>
        </p:nvPicPr>
        <p:blipFill>
          <a:blip r:embed="rId3"/>
          <a:stretch>
            <a:fillRect/>
          </a:stretch>
        </p:blipFill>
        <p:spPr>
          <a:xfrm>
            <a:off x="591312" y="2138239"/>
            <a:ext cx="9009804" cy="4129212"/>
          </a:xfrm>
          <a:prstGeom prst="rect">
            <a:avLst/>
          </a:prstGeom>
        </p:spPr>
      </p:pic>
      <p:sp>
        <p:nvSpPr>
          <p:cNvPr id="10" name="TextBox 9">
            <a:extLst>
              <a:ext uri="{FF2B5EF4-FFF2-40B4-BE49-F238E27FC236}">
                <a16:creationId xmlns:a16="http://schemas.microsoft.com/office/drawing/2014/main" id="{432DD637-9BA2-4C0A-D8B8-6E2E41F1B058}"/>
              </a:ext>
            </a:extLst>
          </p:cNvPr>
          <p:cNvSpPr txBox="1"/>
          <p:nvPr/>
        </p:nvSpPr>
        <p:spPr>
          <a:xfrm>
            <a:off x="484517" y="1830461"/>
            <a:ext cx="4916157" cy="307777"/>
          </a:xfrm>
          <a:prstGeom prst="rect">
            <a:avLst/>
          </a:prstGeom>
          <a:solidFill>
            <a:schemeClr val="bg1"/>
          </a:solidFill>
        </p:spPr>
        <p:txBody>
          <a:bodyPr wrap="square" rtlCol="0">
            <a:spAutoFit/>
          </a:bodyPr>
          <a:lstStyle/>
          <a:p>
            <a:r>
              <a:rPr lang="en-GB" sz="1400" u="sng">
                <a:solidFill>
                  <a:schemeClr val="accent1"/>
                </a:solidFill>
              </a:rPr>
              <a:t>Population change projected by age group (2026 to 2047)</a:t>
            </a:r>
            <a:endParaRPr lang="en-GB" sz="1400" baseline="30000">
              <a:solidFill>
                <a:schemeClr val="accent1"/>
              </a:solidFill>
            </a:endParaRPr>
          </a:p>
        </p:txBody>
      </p:sp>
    </p:spTree>
    <p:extLst>
      <p:ext uri="{BB962C8B-B14F-4D97-AF65-F5344CB8AC3E}">
        <p14:creationId xmlns:p14="http://schemas.microsoft.com/office/powerpoint/2010/main" val="429726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48259-5199-2186-6983-F9CDACD5C6BF}"/>
            </a:ext>
          </a:extLst>
        </p:cNvPr>
        <p:cNvGrpSpPr/>
        <p:nvPr/>
      </p:nvGrpSpPr>
      <p:grpSpPr>
        <a:xfrm>
          <a:off x="0" y="0"/>
          <a:ext cx="0" cy="0"/>
          <a:chOff x="0" y="0"/>
          <a:chExt cx="0" cy="0"/>
        </a:xfrm>
      </p:grpSpPr>
      <p:pic>
        <p:nvPicPr>
          <p:cNvPr id="10" name="Picture 9" descr="A green logo with a black background&#10;&#10;AI-generated content may be incorrect.">
            <a:extLst>
              <a:ext uri="{FF2B5EF4-FFF2-40B4-BE49-F238E27FC236}">
                <a16:creationId xmlns:a16="http://schemas.microsoft.com/office/drawing/2014/main" id="{38A729CC-F002-0115-2483-05EE0F870CC0}"/>
              </a:ext>
            </a:extLst>
          </p:cNvPr>
          <p:cNvPicPr>
            <a:picLocks noChangeAspect="1"/>
          </p:cNvPicPr>
          <p:nvPr/>
        </p:nvPicPr>
        <p:blipFill>
          <a:blip r:embed="rId2"/>
          <a:stretch>
            <a:fillRect/>
          </a:stretch>
        </p:blipFill>
        <p:spPr>
          <a:xfrm>
            <a:off x="6482566" y="10488"/>
            <a:ext cx="5582429" cy="6220693"/>
          </a:xfrm>
          <a:prstGeom prst="rect">
            <a:avLst/>
          </a:prstGeom>
        </p:spPr>
      </p:pic>
      <p:sp>
        <p:nvSpPr>
          <p:cNvPr id="2" name="Title 1">
            <a:extLst>
              <a:ext uri="{FF2B5EF4-FFF2-40B4-BE49-F238E27FC236}">
                <a16:creationId xmlns:a16="http://schemas.microsoft.com/office/drawing/2014/main" id="{013F6C5A-C20A-A28F-9664-C2A9BFC39A6F}"/>
              </a:ext>
            </a:extLst>
          </p:cNvPr>
          <p:cNvSpPr>
            <a:spLocks noGrp="1"/>
          </p:cNvSpPr>
          <p:nvPr>
            <p:ph type="ctrTitle"/>
          </p:nvPr>
        </p:nvSpPr>
        <p:spPr>
          <a:xfrm>
            <a:off x="1524000" y="1927035"/>
            <a:ext cx="9144000" cy="2387600"/>
          </a:xfrm>
        </p:spPr>
        <p:txBody>
          <a:bodyPr>
            <a:normAutofit/>
          </a:bodyPr>
          <a:lstStyle/>
          <a:p>
            <a:pPr algn="l"/>
            <a:r>
              <a:rPr lang="en-GB"/>
              <a:t>Burden of Disease in Lincolnshire</a:t>
            </a:r>
          </a:p>
        </p:txBody>
      </p:sp>
      <p:pic>
        <p:nvPicPr>
          <p:cNvPr id="12" name="Picture 11" descr="A black and yellow text&#10;&#10;AI-generated content may be incorrect.">
            <a:extLst>
              <a:ext uri="{FF2B5EF4-FFF2-40B4-BE49-F238E27FC236}">
                <a16:creationId xmlns:a16="http://schemas.microsoft.com/office/drawing/2014/main" id="{6DA7280E-6AD0-FE8C-0E80-F1606467A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Tree>
    <p:extLst>
      <p:ext uri="{BB962C8B-B14F-4D97-AF65-F5344CB8AC3E}">
        <p14:creationId xmlns:p14="http://schemas.microsoft.com/office/powerpoint/2010/main" val="1328795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FFBF3-5193-8897-11EC-6CF8C388855D}"/>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A7EB31D1-295B-10E3-C485-AAEC8B708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BA25182C-DD30-1E54-E6A5-5DDA0C48864F}"/>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Life expectancy</a:t>
            </a:r>
          </a:p>
        </p:txBody>
      </p:sp>
      <p:pic>
        <p:nvPicPr>
          <p:cNvPr id="7" name="Picture 6" descr="A screenshot of a computer&#10;&#10;AI-generated content may be incorrect.">
            <a:extLst>
              <a:ext uri="{FF2B5EF4-FFF2-40B4-BE49-F238E27FC236}">
                <a16:creationId xmlns:a16="http://schemas.microsoft.com/office/drawing/2014/main" id="{DDD9AE1C-7DDB-C9C5-82CB-AD2A9B5A29A0}"/>
              </a:ext>
            </a:extLst>
          </p:cNvPr>
          <p:cNvPicPr>
            <a:picLocks noChangeAspect="1"/>
          </p:cNvPicPr>
          <p:nvPr/>
        </p:nvPicPr>
        <p:blipFill>
          <a:blip r:embed="rId3"/>
          <a:stretch>
            <a:fillRect/>
          </a:stretch>
        </p:blipFill>
        <p:spPr>
          <a:xfrm>
            <a:off x="475488" y="2136803"/>
            <a:ext cx="11055096" cy="2197413"/>
          </a:xfrm>
          <a:prstGeom prst="rect">
            <a:avLst/>
          </a:prstGeom>
        </p:spPr>
      </p:pic>
      <p:pic>
        <p:nvPicPr>
          <p:cNvPr id="9" name="Picture 8">
            <a:extLst>
              <a:ext uri="{FF2B5EF4-FFF2-40B4-BE49-F238E27FC236}">
                <a16:creationId xmlns:a16="http://schemas.microsoft.com/office/drawing/2014/main" id="{EEECB6D7-589E-63E0-1C4B-308CB6F17870}"/>
              </a:ext>
            </a:extLst>
          </p:cNvPr>
          <p:cNvPicPr>
            <a:picLocks noChangeAspect="1"/>
          </p:cNvPicPr>
          <p:nvPr/>
        </p:nvPicPr>
        <p:blipFill>
          <a:blip r:embed="rId4"/>
          <a:stretch>
            <a:fillRect/>
          </a:stretch>
        </p:blipFill>
        <p:spPr>
          <a:xfrm>
            <a:off x="8723376" y="4874764"/>
            <a:ext cx="1833239" cy="137248"/>
          </a:xfrm>
          <a:prstGeom prst="rect">
            <a:avLst/>
          </a:prstGeom>
        </p:spPr>
      </p:pic>
      <p:pic>
        <p:nvPicPr>
          <p:cNvPr id="11" name="Picture 10" descr="A benchmark with a red line&#10;&#10;AI-generated content may be incorrect.">
            <a:extLst>
              <a:ext uri="{FF2B5EF4-FFF2-40B4-BE49-F238E27FC236}">
                <a16:creationId xmlns:a16="http://schemas.microsoft.com/office/drawing/2014/main" id="{59DAE6C2-3B72-C547-2E4D-0318487BE578}"/>
              </a:ext>
            </a:extLst>
          </p:cNvPr>
          <p:cNvPicPr>
            <a:picLocks noChangeAspect="1"/>
          </p:cNvPicPr>
          <p:nvPr/>
        </p:nvPicPr>
        <p:blipFill>
          <a:blip r:embed="rId5"/>
          <a:stretch>
            <a:fillRect/>
          </a:stretch>
        </p:blipFill>
        <p:spPr>
          <a:xfrm>
            <a:off x="8046720" y="4531816"/>
            <a:ext cx="2834639" cy="342948"/>
          </a:xfrm>
          <a:prstGeom prst="rect">
            <a:avLst/>
          </a:prstGeom>
        </p:spPr>
      </p:pic>
      <p:sp>
        <p:nvSpPr>
          <p:cNvPr id="13" name="TextBox 12">
            <a:extLst>
              <a:ext uri="{FF2B5EF4-FFF2-40B4-BE49-F238E27FC236}">
                <a16:creationId xmlns:a16="http://schemas.microsoft.com/office/drawing/2014/main" id="{0215AC49-A080-14C6-83F7-F787E77C391F}"/>
              </a:ext>
            </a:extLst>
          </p:cNvPr>
          <p:cNvSpPr txBox="1"/>
          <p:nvPr/>
        </p:nvSpPr>
        <p:spPr>
          <a:xfrm>
            <a:off x="411480" y="1008933"/>
            <a:ext cx="11119104" cy="830997"/>
          </a:xfrm>
          <a:prstGeom prst="rect">
            <a:avLst/>
          </a:prstGeom>
          <a:noFill/>
        </p:spPr>
        <p:txBody>
          <a:bodyPr wrap="square" rtlCol="0">
            <a:spAutoFit/>
          </a:bodyPr>
          <a:lstStyle/>
          <a:p>
            <a:r>
              <a:rPr lang="en-GB" sz="2400"/>
              <a:t>Healthy life expectancy in Lincolnshire is similar to the national median, but overall life expectancy is worse.</a:t>
            </a:r>
          </a:p>
        </p:txBody>
      </p:sp>
      <p:sp>
        <p:nvSpPr>
          <p:cNvPr id="14" name="TextBox 13">
            <a:extLst>
              <a:ext uri="{FF2B5EF4-FFF2-40B4-BE49-F238E27FC236}">
                <a16:creationId xmlns:a16="http://schemas.microsoft.com/office/drawing/2014/main" id="{236FE3C0-06F1-2DD7-A767-FCEF2359F30D}"/>
              </a:ext>
            </a:extLst>
          </p:cNvPr>
          <p:cNvSpPr txBox="1"/>
          <p:nvPr/>
        </p:nvSpPr>
        <p:spPr>
          <a:xfrm>
            <a:off x="475488" y="6500527"/>
            <a:ext cx="9336024" cy="246221"/>
          </a:xfrm>
          <a:prstGeom prst="rect">
            <a:avLst/>
          </a:prstGeom>
          <a:noFill/>
        </p:spPr>
        <p:txBody>
          <a:bodyPr wrap="square" rtlCol="0">
            <a:spAutoFit/>
          </a:bodyPr>
          <a:lstStyle/>
          <a:p>
            <a:r>
              <a:rPr lang="en-GB" sz="1000"/>
              <a:t>Source: Fingertips, OHID, based on Office for National Statistics data</a:t>
            </a:r>
          </a:p>
        </p:txBody>
      </p:sp>
    </p:spTree>
    <p:extLst>
      <p:ext uri="{BB962C8B-B14F-4D97-AF65-F5344CB8AC3E}">
        <p14:creationId xmlns:p14="http://schemas.microsoft.com/office/powerpoint/2010/main" val="2104905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F4725-D18D-CD19-5E12-D4A9447CC1F8}"/>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E6B4382C-54FC-DBA2-1189-BCE9A6369F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FBAE4255-71EC-16B1-F56A-82EC957BEDF0}"/>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Life expectancy</a:t>
            </a:r>
          </a:p>
        </p:txBody>
      </p:sp>
      <p:pic>
        <p:nvPicPr>
          <p:cNvPr id="9" name="Picture 8">
            <a:extLst>
              <a:ext uri="{FF2B5EF4-FFF2-40B4-BE49-F238E27FC236}">
                <a16:creationId xmlns:a16="http://schemas.microsoft.com/office/drawing/2014/main" id="{38C036AD-1630-35F6-778F-EC1D40798B75}"/>
              </a:ext>
            </a:extLst>
          </p:cNvPr>
          <p:cNvPicPr>
            <a:picLocks noChangeAspect="1"/>
          </p:cNvPicPr>
          <p:nvPr/>
        </p:nvPicPr>
        <p:blipFill>
          <a:blip r:embed="rId3"/>
          <a:stretch>
            <a:fillRect/>
          </a:stretch>
        </p:blipFill>
        <p:spPr>
          <a:xfrm>
            <a:off x="8723376" y="4874764"/>
            <a:ext cx="1833239" cy="137248"/>
          </a:xfrm>
          <a:prstGeom prst="rect">
            <a:avLst/>
          </a:prstGeom>
        </p:spPr>
      </p:pic>
      <p:pic>
        <p:nvPicPr>
          <p:cNvPr id="11" name="Picture 10" descr="A benchmark with a red line&#10;&#10;AI-generated content may be incorrect.">
            <a:extLst>
              <a:ext uri="{FF2B5EF4-FFF2-40B4-BE49-F238E27FC236}">
                <a16:creationId xmlns:a16="http://schemas.microsoft.com/office/drawing/2014/main" id="{EDC9912F-4705-16A0-F79F-D67AFE9C4EAD}"/>
              </a:ext>
            </a:extLst>
          </p:cNvPr>
          <p:cNvPicPr>
            <a:picLocks noChangeAspect="1"/>
          </p:cNvPicPr>
          <p:nvPr/>
        </p:nvPicPr>
        <p:blipFill>
          <a:blip r:embed="rId4"/>
          <a:stretch>
            <a:fillRect/>
          </a:stretch>
        </p:blipFill>
        <p:spPr>
          <a:xfrm>
            <a:off x="8046720" y="4531816"/>
            <a:ext cx="2834639" cy="342948"/>
          </a:xfrm>
          <a:prstGeom prst="rect">
            <a:avLst/>
          </a:prstGeom>
        </p:spPr>
      </p:pic>
      <p:sp>
        <p:nvSpPr>
          <p:cNvPr id="13" name="TextBox 12">
            <a:extLst>
              <a:ext uri="{FF2B5EF4-FFF2-40B4-BE49-F238E27FC236}">
                <a16:creationId xmlns:a16="http://schemas.microsoft.com/office/drawing/2014/main" id="{D3327761-B99C-01E5-4D05-E3132A4B62BC}"/>
              </a:ext>
            </a:extLst>
          </p:cNvPr>
          <p:cNvSpPr txBox="1"/>
          <p:nvPr/>
        </p:nvSpPr>
        <p:spPr>
          <a:xfrm>
            <a:off x="411480" y="1008933"/>
            <a:ext cx="11119104" cy="830997"/>
          </a:xfrm>
          <a:prstGeom prst="rect">
            <a:avLst/>
          </a:prstGeom>
          <a:noFill/>
        </p:spPr>
        <p:txBody>
          <a:bodyPr wrap="square" rtlCol="0">
            <a:spAutoFit/>
          </a:bodyPr>
          <a:lstStyle/>
          <a:p>
            <a:r>
              <a:rPr lang="en-GB" sz="2400"/>
              <a:t>Healthy life expectancy at 65 in Lincolnshire is similar to the national median, but life expectancy at 65 is worse for women.</a:t>
            </a:r>
          </a:p>
        </p:txBody>
      </p:sp>
      <p:sp>
        <p:nvSpPr>
          <p:cNvPr id="14" name="TextBox 13">
            <a:extLst>
              <a:ext uri="{FF2B5EF4-FFF2-40B4-BE49-F238E27FC236}">
                <a16:creationId xmlns:a16="http://schemas.microsoft.com/office/drawing/2014/main" id="{8DF1ACEF-6E61-9473-8DA9-C1C03251CD67}"/>
              </a:ext>
            </a:extLst>
          </p:cNvPr>
          <p:cNvSpPr txBox="1"/>
          <p:nvPr/>
        </p:nvSpPr>
        <p:spPr>
          <a:xfrm>
            <a:off x="475488" y="6500527"/>
            <a:ext cx="9336024" cy="246221"/>
          </a:xfrm>
          <a:prstGeom prst="rect">
            <a:avLst/>
          </a:prstGeom>
          <a:noFill/>
        </p:spPr>
        <p:txBody>
          <a:bodyPr wrap="square" rtlCol="0">
            <a:spAutoFit/>
          </a:bodyPr>
          <a:lstStyle/>
          <a:p>
            <a:r>
              <a:rPr lang="en-GB" sz="1000"/>
              <a:t>Source: Fingertips, OHID, based on Office for National Statistics data</a:t>
            </a:r>
          </a:p>
        </p:txBody>
      </p:sp>
      <p:pic>
        <p:nvPicPr>
          <p:cNvPr id="15" name="Picture 14">
            <a:extLst>
              <a:ext uri="{FF2B5EF4-FFF2-40B4-BE49-F238E27FC236}">
                <a16:creationId xmlns:a16="http://schemas.microsoft.com/office/drawing/2014/main" id="{87FAACEA-94DE-F217-3B22-91667CB362B0}"/>
              </a:ext>
            </a:extLst>
          </p:cNvPr>
          <p:cNvPicPr>
            <a:picLocks noChangeAspect="1"/>
          </p:cNvPicPr>
          <p:nvPr/>
        </p:nvPicPr>
        <p:blipFill>
          <a:blip r:embed="rId5"/>
          <a:stretch>
            <a:fillRect/>
          </a:stretch>
        </p:blipFill>
        <p:spPr>
          <a:xfrm>
            <a:off x="475488" y="2182878"/>
            <a:ext cx="11282404" cy="2148108"/>
          </a:xfrm>
          <a:prstGeom prst="rect">
            <a:avLst/>
          </a:prstGeom>
        </p:spPr>
      </p:pic>
    </p:spTree>
    <p:extLst>
      <p:ext uri="{BB962C8B-B14F-4D97-AF65-F5344CB8AC3E}">
        <p14:creationId xmlns:p14="http://schemas.microsoft.com/office/powerpoint/2010/main" val="1391020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0086C-1461-549F-833B-B3D27D0C141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128CD08-FAE8-E5A0-89A0-BF5FF24EB547}"/>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9AA27B99-6D14-5FF6-F6D1-65CAD015456B}"/>
              </a:ext>
            </a:extLst>
          </p:cNvPr>
          <p:cNvSpPr txBox="1"/>
          <p:nvPr/>
        </p:nvSpPr>
        <p:spPr>
          <a:xfrm>
            <a:off x="411479" y="1008934"/>
            <a:ext cx="11244811" cy="830997"/>
          </a:xfrm>
          <a:prstGeom prst="rect">
            <a:avLst/>
          </a:prstGeom>
          <a:noFill/>
        </p:spPr>
        <p:txBody>
          <a:bodyPr wrap="square" rtlCol="0">
            <a:spAutoFit/>
          </a:bodyPr>
          <a:lstStyle/>
          <a:p>
            <a:r>
              <a:rPr lang="en-GB" sz="2400"/>
              <a:t>By 2035, Lincolnshire will be home to around 14.6k fewer people aged 0-17 years old – a decrease of 10% from 2026.</a:t>
            </a:r>
          </a:p>
        </p:txBody>
      </p:sp>
      <p:sp>
        <p:nvSpPr>
          <p:cNvPr id="51" name="TextBox 50">
            <a:extLst>
              <a:ext uri="{FF2B5EF4-FFF2-40B4-BE49-F238E27FC236}">
                <a16:creationId xmlns:a16="http://schemas.microsoft.com/office/drawing/2014/main" id="{E3553C31-F052-E085-91A3-BDAEAE4DF07F}"/>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4" name="Picture 3" descr="A black and yellow text&#10;&#10;AI-generated content may be incorrect.">
            <a:extLst>
              <a:ext uri="{FF2B5EF4-FFF2-40B4-BE49-F238E27FC236}">
                <a16:creationId xmlns:a16="http://schemas.microsoft.com/office/drawing/2014/main" id="{C112BDC0-A23B-902F-6C95-3C7F35084D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pic>
        <p:nvPicPr>
          <p:cNvPr id="3" name="Picture 2">
            <a:extLst>
              <a:ext uri="{FF2B5EF4-FFF2-40B4-BE49-F238E27FC236}">
                <a16:creationId xmlns:a16="http://schemas.microsoft.com/office/drawing/2014/main" id="{077A95A1-D88D-9844-B0FF-CB94BE5BFC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spTree>
    <p:extLst>
      <p:ext uri="{BB962C8B-B14F-4D97-AF65-F5344CB8AC3E}">
        <p14:creationId xmlns:p14="http://schemas.microsoft.com/office/powerpoint/2010/main" val="1561044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44D25-649F-6467-399B-AD0926286D7D}"/>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98ABDA74-D689-E497-1466-C127CAEF9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E84C5600-BCBD-88DC-B852-668D03AB634A}"/>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Life expectancy</a:t>
            </a:r>
          </a:p>
        </p:txBody>
      </p:sp>
      <p:sp>
        <p:nvSpPr>
          <p:cNvPr id="2" name="TextBox 1">
            <a:extLst>
              <a:ext uri="{FF2B5EF4-FFF2-40B4-BE49-F238E27FC236}">
                <a16:creationId xmlns:a16="http://schemas.microsoft.com/office/drawing/2014/main" id="{CF36094A-E138-68E9-7F32-F9D875FB9842}"/>
              </a:ext>
            </a:extLst>
          </p:cNvPr>
          <p:cNvSpPr txBox="1"/>
          <p:nvPr/>
        </p:nvSpPr>
        <p:spPr>
          <a:xfrm>
            <a:off x="411480" y="1008934"/>
            <a:ext cx="11119104" cy="830997"/>
          </a:xfrm>
          <a:prstGeom prst="rect">
            <a:avLst/>
          </a:prstGeom>
          <a:noFill/>
        </p:spPr>
        <p:txBody>
          <a:bodyPr wrap="square" rtlCol="0">
            <a:spAutoFit/>
          </a:bodyPr>
          <a:lstStyle/>
          <a:p>
            <a:r>
              <a:rPr lang="en-GB" sz="2400"/>
              <a:t>Life expectancy among men and women in Lincolnshire has been worse than the England average for 3 consecutive years. </a:t>
            </a:r>
          </a:p>
        </p:txBody>
      </p:sp>
      <p:pic>
        <p:nvPicPr>
          <p:cNvPr id="6" name="Picture 5" descr="A graph with numbers and lines&#10;&#10;AI-generated content may be incorrect.">
            <a:extLst>
              <a:ext uri="{FF2B5EF4-FFF2-40B4-BE49-F238E27FC236}">
                <a16:creationId xmlns:a16="http://schemas.microsoft.com/office/drawing/2014/main" id="{C07B695E-D155-E491-8804-DFDDBA1B3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 y="2269189"/>
            <a:ext cx="4881654" cy="3451351"/>
          </a:xfrm>
          <a:prstGeom prst="rect">
            <a:avLst/>
          </a:prstGeom>
        </p:spPr>
      </p:pic>
      <p:pic>
        <p:nvPicPr>
          <p:cNvPr id="8" name="Picture 7">
            <a:extLst>
              <a:ext uri="{FF2B5EF4-FFF2-40B4-BE49-F238E27FC236}">
                <a16:creationId xmlns:a16="http://schemas.microsoft.com/office/drawing/2014/main" id="{DEFA2BE2-C790-61A8-B54C-D08BA4E6199A}"/>
              </a:ext>
            </a:extLst>
          </p:cNvPr>
          <p:cNvPicPr>
            <a:picLocks noChangeAspect="1"/>
          </p:cNvPicPr>
          <p:nvPr/>
        </p:nvPicPr>
        <p:blipFill>
          <a:blip r:embed="rId4"/>
          <a:stretch>
            <a:fillRect/>
          </a:stretch>
        </p:blipFill>
        <p:spPr>
          <a:xfrm>
            <a:off x="411480" y="5780442"/>
            <a:ext cx="1833239" cy="137248"/>
          </a:xfrm>
          <a:prstGeom prst="rect">
            <a:avLst/>
          </a:prstGeom>
        </p:spPr>
      </p:pic>
      <p:pic>
        <p:nvPicPr>
          <p:cNvPr id="14" name="Picture 13">
            <a:extLst>
              <a:ext uri="{FF2B5EF4-FFF2-40B4-BE49-F238E27FC236}">
                <a16:creationId xmlns:a16="http://schemas.microsoft.com/office/drawing/2014/main" id="{46493E6D-B39E-022E-0362-0BC84368FA0E}"/>
              </a:ext>
            </a:extLst>
          </p:cNvPr>
          <p:cNvPicPr>
            <a:picLocks noChangeAspect="1"/>
          </p:cNvPicPr>
          <p:nvPr/>
        </p:nvPicPr>
        <p:blipFill>
          <a:blip r:embed="rId5"/>
          <a:stretch>
            <a:fillRect/>
          </a:stretch>
        </p:blipFill>
        <p:spPr>
          <a:xfrm>
            <a:off x="411480" y="2031031"/>
            <a:ext cx="4220164" cy="238158"/>
          </a:xfrm>
          <a:prstGeom prst="rect">
            <a:avLst/>
          </a:prstGeom>
        </p:spPr>
      </p:pic>
      <p:pic>
        <p:nvPicPr>
          <p:cNvPr id="16" name="Picture 15" descr="A graph with numbers and lines&#10;&#10;AI-generated content may be incorrect.">
            <a:extLst>
              <a:ext uri="{FF2B5EF4-FFF2-40B4-BE49-F238E27FC236}">
                <a16:creationId xmlns:a16="http://schemas.microsoft.com/office/drawing/2014/main" id="{156D6E5C-2020-DDA2-3989-CEECD70418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7175" y="2269188"/>
            <a:ext cx="4881657" cy="3451352"/>
          </a:xfrm>
          <a:prstGeom prst="rect">
            <a:avLst/>
          </a:prstGeom>
        </p:spPr>
      </p:pic>
      <p:pic>
        <p:nvPicPr>
          <p:cNvPr id="18" name="Picture 17">
            <a:extLst>
              <a:ext uri="{FF2B5EF4-FFF2-40B4-BE49-F238E27FC236}">
                <a16:creationId xmlns:a16="http://schemas.microsoft.com/office/drawing/2014/main" id="{6F8C3B84-F487-AEBB-72B6-53A72DA77C85}"/>
              </a:ext>
            </a:extLst>
          </p:cNvPr>
          <p:cNvPicPr>
            <a:picLocks noChangeAspect="1"/>
          </p:cNvPicPr>
          <p:nvPr/>
        </p:nvPicPr>
        <p:blipFill>
          <a:blip r:embed="rId7"/>
          <a:stretch>
            <a:fillRect/>
          </a:stretch>
        </p:blipFill>
        <p:spPr>
          <a:xfrm>
            <a:off x="6347175" y="2031030"/>
            <a:ext cx="4429743" cy="238158"/>
          </a:xfrm>
          <a:prstGeom prst="rect">
            <a:avLst/>
          </a:prstGeom>
        </p:spPr>
      </p:pic>
      <p:sp>
        <p:nvSpPr>
          <p:cNvPr id="19" name="TextBox 18">
            <a:extLst>
              <a:ext uri="{FF2B5EF4-FFF2-40B4-BE49-F238E27FC236}">
                <a16:creationId xmlns:a16="http://schemas.microsoft.com/office/drawing/2014/main" id="{CB33E238-234A-DAD1-20B2-338AC4C460E3}"/>
              </a:ext>
            </a:extLst>
          </p:cNvPr>
          <p:cNvSpPr txBox="1"/>
          <p:nvPr/>
        </p:nvSpPr>
        <p:spPr>
          <a:xfrm>
            <a:off x="475488" y="6500527"/>
            <a:ext cx="9336024" cy="246221"/>
          </a:xfrm>
          <a:prstGeom prst="rect">
            <a:avLst/>
          </a:prstGeom>
          <a:noFill/>
        </p:spPr>
        <p:txBody>
          <a:bodyPr wrap="square" rtlCol="0">
            <a:spAutoFit/>
          </a:bodyPr>
          <a:lstStyle/>
          <a:p>
            <a:r>
              <a:rPr lang="en-GB" sz="1000"/>
              <a:t>Source: Fingertips, OHID, based on Office for National Statistics data</a:t>
            </a:r>
          </a:p>
        </p:txBody>
      </p:sp>
      <p:pic>
        <p:nvPicPr>
          <p:cNvPr id="20" name="Picture 19">
            <a:extLst>
              <a:ext uri="{FF2B5EF4-FFF2-40B4-BE49-F238E27FC236}">
                <a16:creationId xmlns:a16="http://schemas.microsoft.com/office/drawing/2014/main" id="{A0E2C08D-10EB-CAAF-79B4-3F32305BB2FC}"/>
              </a:ext>
            </a:extLst>
          </p:cNvPr>
          <p:cNvPicPr>
            <a:picLocks noChangeAspect="1"/>
          </p:cNvPicPr>
          <p:nvPr/>
        </p:nvPicPr>
        <p:blipFill>
          <a:blip r:embed="rId4"/>
          <a:stretch>
            <a:fillRect/>
          </a:stretch>
        </p:blipFill>
        <p:spPr>
          <a:xfrm>
            <a:off x="6347175" y="5780442"/>
            <a:ext cx="1833239" cy="137248"/>
          </a:xfrm>
          <a:prstGeom prst="rect">
            <a:avLst/>
          </a:prstGeom>
        </p:spPr>
      </p:pic>
      <p:cxnSp>
        <p:nvCxnSpPr>
          <p:cNvPr id="23" name="Straight Connector 22">
            <a:extLst>
              <a:ext uri="{FF2B5EF4-FFF2-40B4-BE49-F238E27FC236}">
                <a16:creationId xmlns:a16="http://schemas.microsoft.com/office/drawing/2014/main" id="{58CE451B-BE24-80C4-A332-54616EDF3BF2}"/>
              </a:ext>
            </a:extLst>
          </p:cNvPr>
          <p:cNvCxnSpPr>
            <a:cxnSpLocks/>
          </p:cNvCxnSpPr>
          <p:nvPr/>
        </p:nvCxnSpPr>
        <p:spPr>
          <a:xfrm>
            <a:off x="2534249" y="5867569"/>
            <a:ext cx="210312" cy="0"/>
          </a:xfrm>
          <a:prstGeom prst="line">
            <a:avLst/>
          </a:prstGeom>
          <a:ln w="38100">
            <a:solidFill>
              <a:schemeClr val="bg1">
                <a:lumMod val="65000"/>
              </a:schemeClr>
            </a:solidFill>
            <a:prstDash val="solid"/>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DA1E4034-9F87-52CE-5AFC-81244D10FDFF}"/>
              </a:ext>
            </a:extLst>
          </p:cNvPr>
          <p:cNvSpPr txBox="1"/>
          <p:nvPr/>
        </p:nvSpPr>
        <p:spPr>
          <a:xfrm>
            <a:off x="2744561" y="5752153"/>
            <a:ext cx="800219" cy="230832"/>
          </a:xfrm>
          <a:prstGeom prst="rect">
            <a:avLst/>
          </a:prstGeom>
          <a:noFill/>
        </p:spPr>
        <p:txBody>
          <a:bodyPr wrap="none" rtlCol="0">
            <a:spAutoFit/>
          </a:bodyPr>
          <a:lstStyle/>
          <a:p>
            <a:r>
              <a:rPr lang="en-GB" sz="900"/>
              <a:t>Lincolnshire</a:t>
            </a:r>
          </a:p>
        </p:txBody>
      </p:sp>
      <p:cxnSp>
        <p:nvCxnSpPr>
          <p:cNvPr id="25" name="Straight Connector 24">
            <a:extLst>
              <a:ext uri="{FF2B5EF4-FFF2-40B4-BE49-F238E27FC236}">
                <a16:creationId xmlns:a16="http://schemas.microsoft.com/office/drawing/2014/main" id="{57044329-A859-7F54-3CDA-B0B4B3C8B77B}"/>
              </a:ext>
            </a:extLst>
          </p:cNvPr>
          <p:cNvCxnSpPr>
            <a:cxnSpLocks/>
          </p:cNvCxnSpPr>
          <p:nvPr/>
        </p:nvCxnSpPr>
        <p:spPr>
          <a:xfrm>
            <a:off x="3641135" y="5867569"/>
            <a:ext cx="210312" cy="0"/>
          </a:xfrm>
          <a:prstGeom prst="line">
            <a:avLst/>
          </a:prstGeom>
          <a:ln w="38100">
            <a:solidFill>
              <a:schemeClr val="accent1"/>
            </a:solidFill>
            <a:prstDash val="solid"/>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79D17047-B6FD-A6A2-75E6-36D8FEC67BC7}"/>
              </a:ext>
            </a:extLst>
          </p:cNvPr>
          <p:cNvSpPr txBox="1"/>
          <p:nvPr/>
        </p:nvSpPr>
        <p:spPr>
          <a:xfrm>
            <a:off x="3851447" y="5752153"/>
            <a:ext cx="588623" cy="230832"/>
          </a:xfrm>
          <a:prstGeom prst="rect">
            <a:avLst/>
          </a:prstGeom>
          <a:noFill/>
        </p:spPr>
        <p:txBody>
          <a:bodyPr wrap="none" rtlCol="0">
            <a:spAutoFit/>
          </a:bodyPr>
          <a:lstStyle/>
          <a:p>
            <a:r>
              <a:rPr lang="en-GB" sz="900"/>
              <a:t>England</a:t>
            </a:r>
          </a:p>
        </p:txBody>
      </p:sp>
      <p:cxnSp>
        <p:nvCxnSpPr>
          <p:cNvPr id="27" name="Straight Connector 26">
            <a:extLst>
              <a:ext uri="{FF2B5EF4-FFF2-40B4-BE49-F238E27FC236}">
                <a16:creationId xmlns:a16="http://schemas.microsoft.com/office/drawing/2014/main" id="{8192BDFF-C7FD-69B5-9D2C-8F150FFDB047}"/>
              </a:ext>
            </a:extLst>
          </p:cNvPr>
          <p:cNvCxnSpPr>
            <a:cxnSpLocks/>
          </p:cNvCxnSpPr>
          <p:nvPr/>
        </p:nvCxnSpPr>
        <p:spPr>
          <a:xfrm>
            <a:off x="8541857" y="5867569"/>
            <a:ext cx="210312" cy="0"/>
          </a:xfrm>
          <a:prstGeom prst="line">
            <a:avLst/>
          </a:prstGeom>
          <a:ln w="38100">
            <a:solidFill>
              <a:schemeClr val="bg1">
                <a:lumMod val="65000"/>
              </a:schemeClr>
            </a:solidFill>
            <a:prstDash val="solid"/>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7BA93A99-6AFC-9382-001B-92EE1D6BD5DF}"/>
              </a:ext>
            </a:extLst>
          </p:cNvPr>
          <p:cNvSpPr txBox="1"/>
          <p:nvPr/>
        </p:nvSpPr>
        <p:spPr>
          <a:xfrm>
            <a:off x="8752169" y="5752153"/>
            <a:ext cx="800219" cy="230832"/>
          </a:xfrm>
          <a:prstGeom prst="rect">
            <a:avLst/>
          </a:prstGeom>
          <a:noFill/>
        </p:spPr>
        <p:txBody>
          <a:bodyPr wrap="none" rtlCol="0">
            <a:spAutoFit/>
          </a:bodyPr>
          <a:lstStyle/>
          <a:p>
            <a:r>
              <a:rPr lang="en-GB" sz="900"/>
              <a:t>Lincolnshire</a:t>
            </a:r>
          </a:p>
        </p:txBody>
      </p:sp>
      <p:cxnSp>
        <p:nvCxnSpPr>
          <p:cNvPr id="29" name="Straight Connector 28">
            <a:extLst>
              <a:ext uri="{FF2B5EF4-FFF2-40B4-BE49-F238E27FC236}">
                <a16:creationId xmlns:a16="http://schemas.microsoft.com/office/drawing/2014/main" id="{B7D31848-2F4B-564F-0D29-708B24D9814C}"/>
              </a:ext>
            </a:extLst>
          </p:cNvPr>
          <p:cNvCxnSpPr>
            <a:cxnSpLocks/>
          </p:cNvCxnSpPr>
          <p:nvPr/>
        </p:nvCxnSpPr>
        <p:spPr>
          <a:xfrm>
            <a:off x="9648743" y="5867569"/>
            <a:ext cx="210312" cy="0"/>
          </a:xfrm>
          <a:prstGeom prst="line">
            <a:avLst/>
          </a:prstGeom>
          <a:ln w="38100">
            <a:solidFill>
              <a:schemeClr val="accent1"/>
            </a:solidFill>
            <a:prstDash val="solid"/>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EE10E1E4-13AA-4D59-3F92-5A2850D5EBDF}"/>
              </a:ext>
            </a:extLst>
          </p:cNvPr>
          <p:cNvSpPr txBox="1"/>
          <p:nvPr/>
        </p:nvSpPr>
        <p:spPr>
          <a:xfrm>
            <a:off x="9859055" y="5752153"/>
            <a:ext cx="588623" cy="230832"/>
          </a:xfrm>
          <a:prstGeom prst="rect">
            <a:avLst/>
          </a:prstGeom>
          <a:noFill/>
        </p:spPr>
        <p:txBody>
          <a:bodyPr wrap="none" rtlCol="0">
            <a:spAutoFit/>
          </a:bodyPr>
          <a:lstStyle/>
          <a:p>
            <a:r>
              <a:rPr lang="en-GB" sz="900"/>
              <a:t>England</a:t>
            </a:r>
          </a:p>
        </p:txBody>
      </p:sp>
      <p:sp>
        <p:nvSpPr>
          <p:cNvPr id="13" name="Rectangle 12">
            <a:extLst>
              <a:ext uri="{FF2B5EF4-FFF2-40B4-BE49-F238E27FC236}">
                <a16:creationId xmlns:a16="http://schemas.microsoft.com/office/drawing/2014/main" id="{8ECD011B-E56B-BD28-0745-43B1344F9A92}"/>
              </a:ext>
            </a:extLst>
          </p:cNvPr>
          <p:cNvSpPr/>
          <p:nvPr/>
        </p:nvSpPr>
        <p:spPr>
          <a:xfrm>
            <a:off x="4686300" y="2962275"/>
            <a:ext cx="611274" cy="742950"/>
          </a:xfrm>
          <a:prstGeom prst="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9EE4235-8B22-77C2-2CA8-EA303F0EA70A}"/>
              </a:ext>
            </a:extLst>
          </p:cNvPr>
          <p:cNvSpPr/>
          <p:nvPr/>
        </p:nvSpPr>
        <p:spPr>
          <a:xfrm>
            <a:off x="10617558" y="2698445"/>
            <a:ext cx="611274" cy="1006780"/>
          </a:xfrm>
          <a:prstGeom prst="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9DC3DA15-13E7-1880-D005-43156932D2CB}"/>
              </a:ext>
            </a:extLst>
          </p:cNvPr>
          <p:cNvSpPr txBox="1"/>
          <p:nvPr/>
        </p:nvSpPr>
        <p:spPr>
          <a:xfrm>
            <a:off x="3942520" y="3705225"/>
            <a:ext cx="1410258" cy="530915"/>
          </a:xfrm>
          <a:prstGeom prst="rect">
            <a:avLst/>
          </a:prstGeom>
          <a:noFill/>
        </p:spPr>
        <p:txBody>
          <a:bodyPr wrap="none" rtlCol="0">
            <a:spAutoFit/>
          </a:bodyPr>
          <a:lstStyle/>
          <a:p>
            <a:r>
              <a:rPr lang="en-GB"/>
              <a:t>0.8-year gap</a:t>
            </a:r>
          </a:p>
          <a:p>
            <a:r>
              <a:rPr lang="en-GB" sz="1000"/>
              <a:t>(2022-2024)</a:t>
            </a:r>
            <a:endParaRPr lang="en-GB"/>
          </a:p>
        </p:txBody>
      </p:sp>
      <p:sp>
        <p:nvSpPr>
          <p:cNvPr id="21" name="TextBox 20">
            <a:extLst>
              <a:ext uri="{FF2B5EF4-FFF2-40B4-BE49-F238E27FC236}">
                <a16:creationId xmlns:a16="http://schemas.microsoft.com/office/drawing/2014/main" id="{08765A26-5A15-B395-63D1-F0B3A1A272CC}"/>
              </a:ext>
            </a:extLst>
          </p:cNvPr>
          <p:cNvSpPr txBox="1"/>
          <p:nvPr/>
        </p:nvSpPr>
        <p:spPr>
          <a:xfrm>
            <a:off x="9811512" y="3705225"/>
            <a:ext cx="1410258" cy="530915"/>
          </a:xfrm>
          <a:prstGeom prst="rect">
            <a:avLst/>
          </a:prstGeom>
          <a:noFill/>
        </p:spPr>
        <p:txBody>
          <a:bodyPr wrap="none" rtlCol="0">
            <a:spAutoFit/>
          </a:bodyPr>
          <a:lstStyle/>
          <a:p>
            <a:r>
              <a:rPr lang="en-GB"/>
              <a:t>0.6-year gap</a:t>
            </a:r>
          </a:p>
          <a:p>
            <a:r>
              <a:rPr lang="en-GB" sz="1000"/>
              <a:t>(2022-2024)</a:t>
            </a:r>
            <a:endParaRPr lang="en-GB"/>
          </a:p>
        </p:txBody>
      </p:sp>
    </p:spTree>
    <p:extLst>
      <p:ext uri="{BB962C8B-B14F-4D97-AF65-F5344CB8AC3E}">
        <p14:creationId xmlns:p14="http://schemas.microsoft.com/office/powerpoint/2010/main" val="3300592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6E7B0-DBC2-EF41-F67B-A9B31A561B4A}"/>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AE26277A-36C2-DD37-26B7-9633BBE812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3B31CAC9-FC6E-3988-8B61-D3F197220CAD}"/>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Life expectancy</a:t>
            </a:r>
          </a:p>
        </p:txBody>
      </p:sp>
      <p:sp>
        <p:nvSpPr>
          <p:cNvPr id="2" name="TextBox 1">
            <a:extLst>
              <a:ext uri="{FF2B5EF4-FFF2-40B4-BE49-F238E27FC236}">
                <a16:creationId xmlns:a16="http://schemas.microsoft.com/office/drawing/2014/main" id="{D0CD3FA2-E4A6-12CC-FF82-58305648827C}"/>
              </a:ext>
            </a:extLst>
          </p:cNvPr>
          <p:cNvSpPr txBox="1"/>
          <p:nvPr/>
        </p:nvSpPr>
        <p:spPr>
          <a:xfrm>
            <a:off x="411480" y="1008934"/>
            <a:ext cx="11119104" cy="830997"/>
          </a:xfrm>
          <a:prstGeom prst="rect">
            <a:avLst/>
          </a:prstGeom>
          <a:noFill/>
        </p:spPr>
        <p:txBody>
          <a:bodyPr wrap="square" rtlCol="0">
            <a:spAutoFit/>
          </a:bodyPr>
          <a:lstStyle/>
          <a:p>
            <a:r>
              <a:rPr lang="en-GB" sz="2400"/>
              <a:t>Life expectancy at 65 among men has closely followed national trends, but among women it has occasionally been worse – significantly so over the last 3 years. </a:t>
            </a:r>
          </a:p>
        </p:txBody>
      </p:sp>
      <p:pic>
        <p:nvPicPr>
          <p:cNvPr id="8" name="Picture 7">
            <a:extLst>
              <a:ext uri="{FF2B5EF4-FFF2-40B4-BE49-F238E27FC236}">
                <a16:creationId xmlns:a16="http://schemas.microsoft.com/office/drawing/2014/main" id="{8DB8A72B-0170-F3E6-3294-DAEFD8F1EC2F}"/>
              </a:ext>
            </a:extLst>
          </p:cNvPr>
          <p:cNvPicPr>
            <a:picLocks noChangeAspect="1"/>
          </p:cNvPicPr>
          <p:nvPr/>
        </p:nvPicPr>
        <p:blipFill>
          <a:blip r:embed="rId3"/>
          <a:stretch>
            <a:fillRect/>
          </a:stretch>
        </p:blipFill>
        <p:spPr>
          <a:xfrm>
            <a:off x="411480" y="5780442"/>
            <a:ext cx="1833239" cy="137248"/>
          </a:xfrm>
          <a:prstGeom prst="rect">
            <a:avLst/>
          </a:prstGeom>
        </p:spPr>
      </p:pic>
      <p:sp>
        <p:nvSpPr>
          <p:cNvPr id="19" name="TextBox 18">
            <a:extLst>
              <a:ext uri="{FF2B5EF4-FFF2-40B4-BE49-F238E27FC236}">
                <a16:creationId xmlns:a16="http://schemas.microsoft.com/office/drawing/2014/main" id="{333AC862-5E86-9675-A9D1-EC1FB1C35949}"/>
              </a:ext>
            </a:extLst>
          </p:cNvPr>
          <p:cNvSpPr txBox="1"/>
          <p:nvPr/>
        </p:nvSpPr>
        <p:spPr>
          <a:xfrm>
            <a:off x="475488" y="6500527"/>
            <a:ext cx="9336024" cy="246221"/>
          </a:xfrm>
          <a:prstGeom prst="rect">
            <a:avLst/>
          </a:prstGeom>
          <a:noFill/>
        </p:spPr>
        <p:txBody>
          <a:bodyPr wrap="square" rtlCol="0">
            <a:spAutoFit/>
          </a:bodyPr>
          <a:lstStyle/>
          <a:p>
            <a:r>
              <a:rPr lang="en-GB" sz="1000"/>
              <a:t>Source: Fingertips, OHID, based on Office for National Statistics data</a:t>
            </a:r>
          </a:p>
        </p:txBody>
      </p:sp>
      <p:pic>
        <p:nvPicPr>
          <p:cNvPr id="20" name="Picture 19">
            <a:extLst>
              <a:ext uri="{FF2B5EF4-FFF2-40B4-BE49-F238E27FC236}">
                <a16:creationId xmlns:a16="http://schemas.microsoft.com/office/drawing/2014/main" id="{96A83EDF-8733-6D13-BB95-13CE17D6E18C}"/>
              </a:ext>
            </a:extLst>
          </p:cNvPr>
          <p:cNvPicPr>
            <a:picLocks noChangeAspect="1"/>
          </p:cNvPicPr>
          <p:nvPr/>
        </p:nvPicPr>
        <p:blipFill>
          <a:blip r:embed="rId3"/>
          <a:stretch>
            <a:fillRect/>
          </a:stretch>
        </p:blipFill>
        <p:spPr>
          <a:xfrm>
            <a:off x="6347175" y="5780442"/>
            <a:ext cx="1833239" cy="137248"/>
          </a:xfrm>
          <a:prstGeom prst="rect">
            <a:avLst/>
          </a:prstGeom>
        </p:spPr>
      </p:pic>
      <p:cxnSp>
        <p:nvCxnSpPr>
          <p:cNvPr id="23" name="Straight Connector 22">
            <a:extLst>
              <a:ext uri="{FF2B5EF4-FFF2-40B4-BE49-F238E27FC236}">
                <a16:creationId xmlns:a16="http://schemas.microsoft.com/office/drawing/2014/main" id="{12D58118-8E6F-5A1D-D525-CF51CFE83D14}"/>
              </a:ext>
            </a:extLst>
          </p:cNvPr>
          <p:cNvCxnSpPr>
            <a:cxnSpLocks/>
          </p:cNvCxnSpPr>
          <p:nvPr/>
        </p:nvCxnSpPr>
        <p:spPr>
          <a:xfrm>
            <a:off x="2534249" y="5867569"/>
            <a:ext cx="210312" cy="0"/>
          </a:xfrm>
          <a:prstGeom prst="line">
            <a:avLst/>
          </a:prstGeom>
          <a:ln w="38100">
            <a:solidFill>
              <a:schemeClr val="bg1">
                <a:lumMod val="65000"/>
              </a:schemeClr>
            </a:solidFill>
            <a:prstDash val="solid"/>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990AA08-5D60-1018-CD22-D65A796FC4C1}"/>
              </a:ext>
            </a:extLst>
          </p:cNvPr>
          <p:cNvSpPr txBox="1"/>
          <p:nvPr/>
        </p:nvSpPr>
        <p:spPr>
          <a:xfrm>
            <a:off x="2744561" y="5752153"/>
            <a:ext cx="800219" cy="230832"/>
          </a:xfrm>
          <a:prstGeom prst="rect">
            <a:avLst/>
          </a:prstGeom>
          <a:noFill/>
        </p:spPr>
        <p:txBody>
          <a:bodyPr wrap="none" rtlCol="0">
            <a:spAutoFit/>
          </a:bodyPr>
          <a:lstStyle/>
          <a:p>
            <a:r>
              <a:rPr lang="en-GB" sz="900"/>
              <a:t>Lincolnshire</a:t>
            </a:r>
          </a:p>
        </p:txBody>
      </p:sp>
      <p:cxnSp>
        <p:nvCxnSpPr>
          <p:cNvPr id="25" name="Straight Connector 24">
            <a:extLst>
              <a:ext uri="{FF2B5EF4-FFF2-40B4-BE49-F238E27FC236}">
                <a16:creationId xmlns:a16="http://schemas.microsoft.com/office/drawing/2014/main" id="{7844C88B-6F37-9951-DFC5-14B8C9BAF9CF}"/>
              </a:ext>
            </a:extLst>
          </p:cNvPr>
          <p:cNvCxnSpPr>
            <a:cxnSpLocks/>
          </p:cNvCxnSpPr>
          <p:nvPr/>
        </p:nvCxnSpPr>
        <p:spPr>
          <a:xfrm>
            <a:off x="3641135" y="5867569"/>
            <a:ext cx="210312" cy="0"/>
          </a:xfrm>
          <a:prstGeom prst="line">
            <a:avLst/>
          </a:prstGeom>
          <a:ln w="38100">
            <a:solidFill>
              <a:schemeClr val="tx1"/>
            </a:solidFill>
            <a:prstDash val="solid"/>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0CE9155D-4023-1A1E-75D0-1FBBAC32F72B}"/>
              </a:ext>
            </a:extLst>
          </p:cNvPr>
          <p:cNvSpPr txBox="1"/>
          <p:nvPr/>
        </p:nvSpPr>
        <p:spPr>
          <a:xfrm>
            <a:off x="3851447" y="5752153"/>
            <a:ext cx="588623" cy="230832"/>
          </a:xfrm>
          <a:prstGeom prst="rect">
            <a:avLst/>
          </a:prstGeom>
          <a:noFill/>
        </p:spPr>
        <p:txBody>
          <a:bodyPr wrap="none" rtlCol="0">
            <a:spAutoFit/>
          </a:bodyPr>
          <a:lstStyle/>
          <a:p>
            <a:r>
              <a:rPr lang="en-GB" sz="900"/>
              <a:t>England</a:t>
            </a:r>
          </a:p>
        </p:txBody>
      </p:sp>
      <p:cxnSp>
        <p:nvCxnSpPr>
          <p:cNvPr id="27" name="Straight Connector 26">
            <a:extLst>
              <a:ext uri="{FF2B5EF4-FFF2-40B4-BE49-F238E27FC236}">
                <a16:creationId xmlns:a16="http://schemas.microsoft.com/office/drawing/2014/main" id="{07ED50D1-28F6-8DB9-AF7B-C35F879A91AC}"/>
              </a:ext>
            </a:extLst>
          </p:cNvPr>
          <p:cNvCxnSpPr>
            <a:cxnSpLocks/>
          </p:cNvCxnSpPr>
          <p:nvPr/>
        </p:nvCxnSpPr>
        <p:spPr>
          <a:xfrm>
            <a:off x="8541857" y="5867569"/>
            <a:ext cx="210312" cy="0"/>
          </a:xfrm>
          <a:prstGeom prst="line">
            <a:avLst/>
          </a:prstGeom>
          <a:ln w="38100">
            <a:solidFill>
              <a:schemeClr val="bg1">
                <a:lumMod val="65000"/>
              </a:schemeClr>
            </a:solidFill>
            <a:prstDash val="solid"/>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E6C01D39-E181-8372-B575-00A14012756E}"/>
              </a:ext>
            </a:extLst>
          </p:cNvPr>
          <p:cNvSpPr txBox="1"/>
          <p:nvPr/>
        </p:nvSpPr>
        <p:spPr>
          <a:xfrm>
            <a:off x="8752169" y="5752153"/>
            <a:ext cx="800219" cy="230832"/>
          </a:xfrm>
          <a:prstGeom prst="rect">
            <a:avLst/>
          </a:prstGeom>
          <a:noFill/>
        </p:spPr>
        <p:txBody>
          <a:bodyPr wrap="none" rtlCol="0">
            <a:spAutoFit/>
          </a:bodyPr>
          <a:lstStyle/>
          <a:p>
            <a:r>
              <a:rPr lang="en-GB" sz="900"/>
              <a:t>Lincolnshire</a:t>
            </a:r>
          </a:p>
        </p:txBody>
      </p:sp>
      <p:cxnSp>
        <p:nvCxnSpPr>
          <p:cNvPr id="29" name="Straight Connector 28">
            <a:extLst>
              <a:ext uri="{FF2B5EF4-FFF2-40B4-BE49-F238E27FC236}">
                <a16:creationId xmlns:a16="http://schemas.microsoft.com/office/drawing/2014/main" id="{A7BCDD68-786E-95B5-8990-9C02E768EF6E}"/>
              </a:ext>
            </a:extLst>
          </p:cNvPr>
          <p:cNvCxnSpPr>
            <a:cxnSpLocks/>
          </p:cNvCxnSpPr>
          <p:nvPr/>
        </p:nvCxnSpPr>
        <p:spPr>
          <a:xfrm>
            <a:off x="9648743" y="5867569"/>
            <a:ext cx="210312" cy="0"/>
          </a:xfrm>
          <a:prstGeom prst="line">
            <a:avLst/>
          </a:prstGeom>
          <a:ln w="38100">
            <a:solidFill>
              <a:schemeClr val="tx1"/>
            </a:solidFill>
            <a:prstDash val="solid"/>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56B75BB9-9864-AF00-F1ED-3D810F57DC81}"/>
              </a:ext>
            </a:extLst>
          </p:cNvPr>
          <p:cNvSpPr txBox="1"/>
          <p:nvPr/>
        </p:nvSpPr>
        <p:spPr>
          <a:xfrm>
            <a:off x="9859055" y="5752153"/>
            <a:ext cx="588623" cy="230832"/>
          </a:xfrm>
          <a:prstGeom prst="rect">
            <a:avLst/>
          </a:prstGeom>
          <a:noFill/>
        </p:spPr>
        <p:txBody>
          <a:bodyPr wrap="none" rtlCol="0">
            <a:spAutoFit/>
          </a:bodyPr>
          <a:lstStyle/>
          <a:p>
            <a:r>
              <a:rPr lang="en-GB" sz="900"/>
              <a:t>England</a:t>
            </a:r>
          </a:p>
        </p:txBody>
      </p:sp>
      <p:pic>
        <p:nvPicPr>
          <p:cNvPr id="9" name="Picture 8">
            <a:extLst>
              <a:ext uri="{FF2B5EF4-FFF2-40B4-BE49-F238E27FC236}">
                <a16:creationId xmlns:a16="http://schemas.microsoft.com/office/drawing/2014/main" id="{65B8CC40-D352-7367-E0DC-B928E3D8C580}"/>
              </a:ext>
            </a:extLst>
          </p:cNvPr>
          <p:cNvPicPr>
            <a:picLocks noChangeAspect="1"/>
          </p:cNvPicPr>
          <p:nvPr/>
        </p:nvPicPr>
        <p:blipFill>
          <a:blip r:embed="rId4"/>
          <a:srcRect l="4705" r="3196"/>
          <a:stretch>
            <a:fillRect/>
          </a:stretch>
        </p:blipFill>
        <p:spPr>
          <a:xfrm>
            <a:off x="411479" y="2280358"/>
            <a:ext cx="5418303" cy="2888958"/>
          </a:xfrm>
          <a:prstGeom prst="rect">
            <a:avLst/>
          </a:prstGeom>
        </p:spPr>
      </p:pic>
      <p:sp>
        <p:nvSpPr>
          <p:cNvPr id="10" name="TextBox 9">
            <a:extLst>
              <a:ext uri="{FF2B5EF4-FFF2-40B4-BE49-F238E27FC236}">
                <a16:creationId xmlns:a16="http://schemas.microsoft.com/office/drawing/2014/main" id="{397A346B-25CF-6F0E-8FC0-9BB479B5BDF5}"/>
              </a:ext>
            </a:extLst>
          </p:cNvPr>
          <p:cNvSpPr txBox="1"/>
          <p:nvPr/>
        </p:nvSpPr>
        <p:spPr>
          <a:xfrm>
            <a:off x="411480" y="2031030"/>
            <a:ext cx="3343416" cy="307777"/>
          </a:xfrm>
          <a:prstGeom prst="rect">
            <a:avLst/>
          </a:prstGeom>
          <a:solidFill>
            <a:schemeClr val="bg1"/>
          </a:solidFill>
        </p:spPr>
        <p:txBody>
          <a:bodyPr wrap="none" rtlCol="0">
            <a:spAutoFit/>
          </a:bodyPr>
          <a:lstStyle/>
          <a:p>
            <a:r>
              <a:rPr lang="en-GB" sz="1400" u="sng">
                <a:solidFill>
                  <a:schemeClr val="accent1"/>
                </a:solidFill>
              </a:rPr>
              <a:t>Life expectancy at 65 (Male, 1 year range)</a:t>
            </a:r>
          </a:p>
        </p:txBody>
      </p:sp>
      <p:pic>
        <p:nvPicPr>
          <p:cNvPr id="12" name="Picture 11">
            <a:extLst>
              <a:ext uri="{FF2B5EF4-FFF2-40B4-BE49-F238E27FC236}">
                <a16:creationId xmlns:a16="http://schemas.microsoft.com/office/drawing/2014/main" id="{DA1A0862-19E8-50FA-A27B-9FEF20BAD9F5}"/>
              </a:ext>
            </a:extLst>
          </p:cNvPr>
          <p:cNvPicPr>
            <a:picLocks noChangeAspect="1"/>
          </p:cNvPicPr>
          <p:nvPr/>
        </p:nvPicPr>
        <p:blipFill>
          <a:blip r:embed="rId5"/>
          <a:stretch>
            <a:fillRect/>
          </a:stretch>
        </p:blipFill>
        <p:spPr>
          <a:xfrm>
            <a:off x="6205338" y="2370006"/>
            <a:ext cx="5463726" cy="2749189"/>
          </a:xfrm>
          <a:prstGeom prst="rect">
            <a:avLst/>
          </a:prstGeom>
        </p:spPr>
      </p:pic>
      <p:sp>
        <p:nvSpPr>
          <p:cNvPr id="22" name="TextBox 21">
            <a:extLst>
              <a:ext uri="{FF2B5EF4-FFF2-40B4-BE49-F238E27FC236}">
                <a16:creationId xmlns:a16="http://schemas.microsoft.com/office/drawing/2014/main" id="{B3AFDD48-FB29-DAE6-C0E1-95F75CBDD5FA}"/>
              </a:ext>
            </a:extLst>
          </p:cNvPr>
          <p:cNvSpPr txBox="1"/>
          <p:nvPr/>
        </p:nvSpPr>
        <p:spPr>
          <a:xfrm>
            <a:off x="6208972" y="2031030"/>
            <a:ext cx="3543086" cy="307777"/>
          </a:xfrm>
          <a:prstGeom prst="rect">
            <a:avLst/>
          </a:prstGeom>
          <a:solidFill>
            <a:schemeClr val="bg1"/>
          </a:solidFill>
        </p:spPr>
        <p:txBody>
          <a:bodyPr wrap="none" rtlCol="0">
            <a:spAutoFit/>
          </a:bodyPr>
          <a:lstStyle/>
          <a:p>
            <a:r>
              <a:rPr lang="en-GB" sz="1400" u="sng">
                <a:solidFill>
                  <a:schemeClr val="accent1"/>
                </a:solidFill>
              </a:rPr>
              <a:t>Life expectancy at 65 (Female, 1 year range)</a:t>
            </a:r>
          </a:p>
        </p:txBody>
      </p:sp>
      <p:sp>
        <p:nvSpPr>
          <p:cNvPr id="31" name="Rectangle 30">
            <a:extLst>
              <a:ext uri="{FF2B5EF4-FFF2-40B4-BE49-F238E27FC236}">
                <a16:creationId xmlns:a16="http://schemas.microsoft.com/office/drawing/2014/main" id="{3B3ED196-CC90-740D-8843-2A7E61E40B84}"/>
              </a:ext>
            </a:extLst>
          </p:cNvPr>
          <p:cNvSpPr/>
          <p:nvPr/>
        </p:nvSpPr>
        <p:spPr>
          <a:xfrm>
            <a:off x="11048554" y="2298830"/>
            <a:ext cx="611274" cy="1006780"/>
          </a:xfrm>
          <a:prstGeom prst="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960CA3F9-E084-C0C9-9259-B162EFDDAD9D}"/>
              </a:ext>
            </a:extLst>
          </p:cNvPr>
          <p:cNvSpPr txBox="1"/>
          <p:nvPr/>
        </p:nvSpPr>
        <p:spPr>
          <a:xfrm>
            <a:off x="10242508" y="3305610"/>
            <a:ext cx="1410258" cy="523220"/>
          </a:xfrm>
          <a:prstGeom prst="rect">
            <a:avLst/>
          </a:prstGeom>
          <a:noFill/>
        </p:spPr>
        <p:txBody>
          <a:bodyPr wrap="none" rtlCol="0">
            <a:spAutoFit/>
          </a:bodyPr>
          <a:lstStyle/>
          <a:p>
            <a:r>
              <a:rPr lang="en-GB"/>
              <a:t>0.4-year gap</a:t>
            </a:r>
          </a:p>
          <a:p>
            <a:r>
              <a:rPr lang="en-GB" sz="1000"/>
              <a:t>(2022-2024)</a:t>
            </a:r>
            <a:endParaRPr lang="en-GB"/>
          </a:p>
        </p:txBody>
      </p:sp>
      <p:sp>
        <p:nvSpPr>
          <p:cNvPr id="33" name="Rectangle 32">
            <a:extLst>
              <a:ext uri="{FF2B5EF4-FFF2-40B4-BE49-F238E27FC236}">
                <a16:creationId xmlns:a16="http://schemas.microsoft.com/office/drawing/2014/main" id="{F257868A-7BD5-1F1B-D86A-0D6A3E3358F4}"/>
              </a:ext>
            </a:extLst>
          </p:cNvPr>
          <p:cNvSpPr/>
          <p:nvPr/>
        </p:nvSpPr>
        <p:spPr>
          <a:xfrm>
            <a:off x="5209272" y="2363482"/>
            <a:ext cx="611274" cy="1006780"/>
          </a:xfrm>
          <a:prstGeom prst="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DF04EE5A-00B5-2C76-01E9-F48385D0B443}"/>
              </a:ext>
            </a:extLst>
          </p:cNvPr>
          <p:cNvSpPr txBox="1"/>
          <p:nvPr/>
        </p:nvSpPr>
        <p:spPr>
          <a:xfrm>
            <a:off x="4403226" y="3370262"/>
            <a:ext cx="1410258" cy="523220"/>
          </a:xfrm>
          <a:prstGeom prst="rect">
            <a:avLst/>
          </a:prstGeom>
          <a:noFill/>
        </p:spPr>
        <p:txBody>
          <a:bodyPr wrap="none" rtlCol="0">
            <a:spAutoFit/>
          </a:bodyPr>
          <a:lstStyle/>
          <a:p>
            <a:r>
              <a:rPr lang="en-GB"/>
              <a:t>0.2-year gap</a:t>
            </a:r>
          </a:p>
          <a:p>
            <a:r>
              <a:rPr lang="en-GB" sz="1000"/>
              <a:t>(2022-2024)</a:t>
            </a:r>
            <a:endParaRPr lang="en-GB"/>
          </a:p>
        </p:txBody>
      </p:sp>
    </p:spTree>
    <p:extLst>
      <p:ext uri="{BB962C8B-B14F-4D97-AF65-F5344CB8AC3E}">
        <p14:creationId xmlns:p14="http://schemas.microsoft.com/office/powerpoint/2010/main" val="3473314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7559A-82F5-B9C1-F3AE-D6014D540B11}"/>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97307666-82C0-AF9C-AC17-B6433275ED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CB697757-4431-7F61-4871-E9685873F7E7}"/>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Healthy life expectancy</a:t>
            </a:r>
          </a:p>
        </p:txBody>
      </p:sp>
      <p:sp>
        <p:nvSpPr>
          <p:cNvPr id="2" name="TextBox 1">
            <a:extLst>
              <a:ext uri="{FF2B5EF4-FFF2-40B4-BE49-F238E27FC236}">
                <a16:creationId xmlns:a16="http://schemas.microsoft.com/office/drawing/2014/main" id="{F45A3A51-5DDB-78CB-8EA9-348AC6A1AEF7}"/>
              </a:ext>
            </a:extLst>
          </p:cNvPr>
          <p:cNvSpPr txBox="1"/>
          <p:nvPr/>
        </p:nvSpPr>
        <p:spPr>
          <a:xfrm>
            <a:off x="411480" y="1008934"/>
            <a:ext cx="11119104" cy="830997"/>
          </a:xfrm>
          <a:prstGeom prst="rect">
            <a:avLst/>
          </a:prstGeom>
          <a:noFill/>
        </p:spPr>
        <p:txBody>
          <a:bodyPr wrap="square" rtlCol="0">
            <a:spAutoFit/>
          </a:bodyPr>
          <a:lstStyle/>
          <a:p>
            <a:r>
              <a:rPr lang="en-GB" sz="2400"/>
              <a:t>Healthy life expectancy in Lincolnshire is lower now than it was in the early 2010s – </a:t>
            </a:r>
          </a:p>
          <a:p>
            <a:r>
              <a:rPr lang="en-GB" sz="2400"/>
              <a:t>a trend that is reflected nationally.</a:t>
            </a:r>
          </a:p>
        </p:txBody>
      </p:sp>
      <p:sp>
        <p:nvSpPr>
          <p:cNvPr id="19" name="TextBox 18">
            <a:extLst>
              <a:ext uri="{FF2B5EF4-FFF2-40B4-BE49-F238E27FC236}">
                <a16:creationId xmlns:a16="http://schemas.microsoft.com/office/drawing/2014/main" id="{05283503-360B-9AD0-52A9-D65CA894D0C0}"/>
              </a:ext>
            </a:extLst>
          </p:cNvPr>
          <p:cNvSpPr txBox="1"/>
          <p:nvPr/>
        </p:nvSpPr>
        <p:spPr>
          <a:xfrm>
            <a:off x="475488" y="6500527"/>
            <a:ext cx="9336024" cy="246221"/>
          </a:xfrm>
          <a:prstGeom prst="rect">
            <a:avLst/>
          </a:prstGeom>
          <a:noFill/>
        </p:spPr>
        <p:txBody>
          <a:bodyPr wrap="square" rtlCol="0">
            <a:spAutoFit/>
          </a:bodyPr>
          <a:lstStyle/>
          <a:p>
            <a:r>
              <a:rPr lang="en-GB" sz="1000"/>
              <a:t>Source: Fingertips, OHID, based on Office for National Statistics data</a:t>
            </a:r>
          </a:p>
        </p:txBody>
      </p:sp>
      <p:pic>
        <p:nvPicPr>
          <p:cNvPr id="10" name="Picture 9">
            <a:extLst>
              <a:ext uri="{FF2B5EF4-FFF2-40B4-BE49-F238E27FC236}">
                <a16:creationId xmlns:a16="http://schemas.microsoft.com/office/drawing/2014/main" id="{851FFCEC-7FD8-CB01-0CF2-53DC0B046836}"/>
              </a:ext>
            </a:extLst>
          </p:cNvPr>
          <p:cNvPicPr>
            <a:picLocks noChangeAspect="1"/>
          </p:cNvPicPr>
          <p:nvPr/>
        </p:nvPicPr>
        <p:blipFill>
          <a:blip r:embed="rId3"/>
          <a:srcRect t="3948"/>
          <a:stretch>
            <a:fillRect/>
          </a:stretch>
        </p:blipFill>
        <p:spPr>
          <a:xfrm>
            <a:off x="411480" y="2029554"/>
            <a:ext cx="4525840" cy="4084714"/>
          </a:xfrm>
          <a:prstGeom prst="rect">
            <a:avLst/>
          </a:prstGeom>
        </p:spPr>
      </p:pic>
      <p:pic>
        <p:nvPicPr>
          <p:cNvPr id="22" name="Picture 21">
            <a:extLst>
              <a:ext uri="{FF2B5EF4-FFF2-40B4-BE49-F238E27FC236}">
                <a16:creationId xmlns:a16="http://schemas.microsoft.com/office/drawing/2014/main" id="{B93B27EB-44B0-7FB1-3B18-415A8F2CC2DF}"/>
              </a:ext>
            </a:extLst>
          </p:cNvPr>
          <p:cNvPicPr>
            <a:picLocks noChangeAspect="1"/>
          </p:cNvPicPr>
          <p:nvPr/>
        </p:nvPicPr>
        <p:blipFill>
          <a:blip r:embed="rId3"/>
          <a:srcRect t="-1397" r="56477" b="95607"/>
          <a:stretch>
            <a:fillRect/>
          </a:stretch>
        </p:blipFill>
        <p:spPr>
          <a:xfrm>
            <a:off x="779990" y="4914595"/>
            <a:ext cx="2462210" cy="307776"/>
          </a:xfrm>
          <a:prstGeom prst="rect">
            <a:avLst/>
          </a:prstGeom>
        </p:spPr>
      </p:pic>
      <p:sp>
        <p:nvSpPr>
          <p:cNvPr id="31" name="TextBox 30">
            <a:extLst>
              <a:ext uri="{FF2B5EF4-FFF2-40B4-BE49-F238E27FC236}">
                <a16:creationId xmlns:a16="http://schemas.microsoft.com/office/drawing/2014/main" id="{5310E801-F600-C76B-60CF-E36A7AF293CD}"/>
              </a:ext>
            </a:extLst>
          </p:cNvPr>
          <p:cNvSpPr txBox="1"/>
          <p:nvPr/>
        </p:nvSpPr>
        <p:spPr>
          <a:xfrm>
            <a:off x="411480" y="1864652"/>
            <a:ext cx="4182876" cy="307777"/>
          </a:xfrm>
          <a:prstGeom prst="rect">
            <a:avLst/>
          </a:prstGeom>
          <a:solidFill>
            <a:schemeClr val="bg1"/>
          </a:solidFill>
        </p:spPr>
        <p:txBody>
          <a:bodyPr wrap="none" rtlCol="0">
            <a:spAutoFit/>
          </a:bodyPr>
          <a:lstStyle/>
          <a:p>
            <a:r>
              <a:rPr lang="en-GB" sz="1400" u="sng">
                <a:solidFill>
                  <a:schemeClr val="accent1"/>
                </a:solidFill>
              </a:rPr>
              <a:t>Healthy Life Expectancy at birth (Male, 3-year range)</a:t>
            </a:r>
          </a:p>
        </p:txBody>
      </p:sp>
      <p:pic>
        <p:nvPicPr>
          <p:cNvPr id="33" name="Picture 32">
            <a:extLst>
              <a:ext uri="{FF2B5EF4-FFF2-40B4-BE49-F238E27FC236}">
                <a16:creationId xmlns:a16="http://schemas.microsoft.com/office/drawing/2014/main" id="{6D5EB857-90F5-5ADC-241D-2275239F7147}"/>
              </a:ext>
            </a:extLst>
          </p:cNvPr>
          <p:cNvPicPr>
            <a:picLocks noChangeAspect="1"/>
          </p:cNvPicPr>
          <p:nvPr/>
        </p:nvPicPr>
        <p:blipFill>
          <a:blip r:embed="rId4"/>
          <a:stretch>
            <a:fillRect/>
          </a:stretch>
        </p:blipFill>
        <p:spPr>
          <a:xfrm>
            <a:off x="5716905" y="2029554"/>
            <a:ext cx="4464000" cy="4086000"/>
          </a:xfrm>
          <a:prstGeom prst="rect">
            <a:avLst/>
          </a:prstGeom>
        </p:spPr>
      </p:pic>
      <p:sp>
        <p:nvSpPr>
          <p:cNvPr id="34" name="TextBox 33">
            <a:extLst>
              <a:ext uri="{FF2B5EF4-FFF2-40B4-BE49-F238E27FC236}">
                <a16:creationId xmlns:a16="http://schemas.microsoft.com/office/drawing/2014/main" id="{00879C8C-EEC0-C277-CC83-3BBE002C1B2C}"/>
              </a:ext>
            </a:extLst>
          </p:cNvPr>
          <p:cNvSpPr txBox="1"/>
          <p:nvPr/>
        </p:nvSpPr>
        <p:spPr>
          <a:xfrm>
            <a:off x="5716905" y="1864652"/>
            <a:ext cx="4382546" cy="307777"/>
          </a:xfrm>
          <a:prstGeom prst="rect">
            <a:avLst/>
          </a:prstGeom>
          <a:solidFill>
            <a:schemeClr val="bg1"/>
          </a:solidFill>
        </p:spPr>
        <p:txBody>
          <a:bodyPr wrap="none" rtlCol="0">
            <a:spAutoFit/>
          </a:bodyPr>
          <a:lstStyle/>
          <a:p>
            <a:r>
              <a:rPr lang="en-GB" sz="1400" u="sng">
                <a:solidFill>
                  <a:schemeClr val="accent1"/>
                </a:solidFill>
              </a:rPr>
              <a:t>Healthy Life Expectancy at birth (Female, 3-year range)</a:t>
            </a:r>
          </a:p>
        </p:txBody>
      </p:sp>
      <p:pic>
        <p:nvPicPr>
          <p:cNvPr id="35" name="Picture 34">
            <a:extLst>
              <a:ext uri="{FF2B5EF4-FFF2-40B4-BE49-F238E27FC236}">
                <a16:creationId xmlns:a16="http://schemas.microsoft.com/office/drawing/2014/main" id="{B5B967BE-A54A-6817-11C2-077D66CCF736}"/>
              </a:ext>
            </a:extLst>
          </p:cNvPr>
          <p:cNvPicPr>
            <a:picLocks noChangeAspect="1"/>
          </p:cNvPicPr>
          <p:nvPr/>
        </p:nvPicPr>
        <p:blipFill>
          <a:blip r:embed="rId3"/>
          <a:srcRect t="-1397" r="56477" b="95607"/>
          <a:stretch>
            <a:fillRect/>
          </a:stretch>
        </p:blipFill>
        <p:spPr>
          <a:xfrm>
            <a:off x="6084318" y="4914595"/>
            <a:ext cx="2462210" cy="307776"/>
          </a:xfrm>
          <a:prstGeom prst="rect">
            <a:avLst/>
          </a:prstGeom>
        </p:spPr>
      </p:pic>
    </p:spTree>
    <p:extLst>
      <p:ext uri="{BB962C8B-B14F-4D97-AF65-F5344CB8AC3E}">
        <p14:creationId xmlns:p14="http://schemas.microsoft.com/office/powerpoint/2010/main" val="171044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880CB-9368-D0C6-B977-27FDDFDC39E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E3C87C28-1BDD-C270-FB11-780B3DBD86B3}"/>
              </a:ext>
            </a:extLst>
          </p:cNvPr>
          <p:cNvPicPr>
            <a:picLocks noChangeAspect="1"/>
          </p:cNvPicPr>
          <p:nvPr/>
        </p:nvPicPr>
        <p:blipFill>
          <a:blip r:embed="rId2"/>
          <a:stretch>
            <a:fillRect/>
          </a:stretch>
        </p:blipFill>
        <p:spPr>
          <a:xfrm>
            <a:off x="5739343" y="2161229"/>
            <a:ext cx="4715534" cy="4006800"/>
          </a:xfrm>
          <a:prstGeom prst="rect">
            <a:avLst/>
          </a:prstGeom>
        </p:spPr>
      </p:pic>
      <p:pic>
        <p:nvPicPr>
          <p:cNvPr id="9" name="Picture 8">
            <a:extLst>
              <a:ext uri="{FF2B5EF4-FFF2-40B4-BE49-F238E27FC236}">
                <a16:creationId xmlns:a16="http://schemas.microsoft.com/office/drawing/2014/main" id="{987A0492-9D3F-4EA9-0327-0710783291E6}"/>
              </a:ext>
            </a:extLst>
          </p:cNvPr>
          <p:cNvPicPr>
            <a:picLocks noChangeAspect="1"/>
          </p:cNvPicPr>
          <p:nvPr/>
        </p:nvPicPr>
        <p:blipFill>
          <a:blip r:embed="rId3"/>
          <a:stretch>
            <a:fillRect/>
          </a:stretch>
        </p:blipFill>
        <p:spPr>
          <a:xfrm>
            <a:off x="475724" y="2161726"/>
            <a:ext cx="4717440" cy="4006303"/>
          </a:xfrm>
          <a:prstGeom prst="rect">
            <a:avLst/>
          </a:prstGeom>
        </p:spPr>
      </p:pic>
      <p:pic>
        <p:nvPicPr>
          <p:cNvPr id="4" name="Picture 3" descr="A black and yellow text&#10;&#10;AI-generated content may be incorrect.">
            <a:extLst>
              <a:ext uri="{FF2B5EF4-FFF2-40B4-BE49-F238E27FC236}">
                <a16:creationId xmlns:a16="http://schemas.microsoft.com/office/drawing/2014/main" id="{05BC5F13-51D0-714F-5860-9250FD9B03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B32EDF75-CA64-7B1F-582F-5102AC0E75F1}"/>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Healthy life expectancy</a:t>
            </a:r>
          </a:p>
        </p:txBody>
      </p:sp>
      <p:sp>
        <p:nvSpPr>
          <p:cNvPr id="2" name="TextBox 1">
            <a:extLst>
              <a:ext uri="{FF2B5EF4-FFF2-40B4-BE49-F238E27FC236}">
                <a16:creationId xmlns:a16="http://schemas.microsoft.com/office/drawing/2014/main" id="{AFC5DAD7-087B-178C-28E2-5DE734A3A6BB}"/>
              </a:ext>
            </a:extLst>
          </p:cNvPr>
          <p:cNvSpPr txBox="1"/>
          <p:nvPr/>
        </p:nvSpPr>
        <p:spPr>
          <a:xfrm>
            <a:off x="411480" y="1008934"/>
            <a:ext cx="11119104" cy="830997"/>
          </a:xfrm>
          <a:prstGeom prst="rect">
            <a:avLst/>
          </a:prstGeom>
          <a:noFill/>
        </p:spPr>
        <p:txBody>
          <a:bodyPr wrap="square" rtlCol="0">
            <a:spAutoFit/>
          </a:bodyPr>
          <a:lstStyle/>
          <a:p>
            <a:r>
              <a:rPr lang="en-GB" sz="2400"/>
              <a:t>Healthy life expectancy at 65 in Lincolnshire has not changed significantly since the early 2010s and has been consistently in line with the national median.</a:t>
            </a:r>
          </a:p>
        </p:txBody>
      </p:sp>
      <p:sp>
        <p:nvSpPr>
          <p:cNvPr id="19" name="TextBox 18">
            <a:extLst>
              <a:ext uri="{FF2B5EF4-FFF2-40B4-BE49-F238E27FC236}">
                <a16:creationId xmlns:a16="http://schemas.microsoft.com/office/drawing/2014/main" id="{40E453FC-C04A-0E5A-2931-87B081D57D85}"/>
              </a:ext>
            </a:extLst>
          </p:cNvPr>
          <p:cNvSpPr txBox="1"/>
          <p:nvPr/>
        </p:nvSpPr>
        <p:spPr>
          <a:xfrm>
            <a:off x="475488" y="6500527"/>
            <a:ext cx="9336024" cy="246221"/>
          </a:xfrm>
          <a:prstGeom prst="rect">
            <a:avLst/>
          </a:prstGeom>
          <a:noFill/>
        </p:spPr>
        <p:txBody>
          <a:bodyPr wrap="square" rtlCol="0">
            <a:spAutoFit/>
          </a:bodyPr>
          <a:lstStyle/>
          <a:p>
            <a:r>
              <a:rPr lang="en-GB" sz="1000"/>
              <a:t>Source: Fingertips, OHID, based on Office for National Statistics data</a:t>
            </a:r>
          </a:p>
        </p:txBody>
      </p:sp>
      <p:pic>
        <p:nvPicPr>
          <p:cNvPr id="22" name="Picture 21">
            <a:extLst>
              <a:ext uri="{FF2B5EF4-FFF2-40B4-BE49-F238E27FC236}">
                <a16:creationId xmlns:a16="http://schemas.microsoft.com/office/drawing/2014/main" id="{3284F53C-8F1F-88D6-A14A-236DAE5908A1}"/>
              </a:ext>
            </a:extLst>
          </p:cNvPr>
          <p:cNvPicPr>
            <a:picLocks noChangeAspect="1"/>
          </p:cNvPicPr>
          <p:nvPr/>
        </p:nvPicPr>
        <p:blipFill>
          <a:blip r:embed="rId5"/>
          <a:srcRect t="-1397" r="56477" b="95607"/>
          <a:stretch>
            <a:fillRect/>
          </a:stretch>
        </p:blipFill>
        <p:spPr>
          <a:xfrm>
            <a:off x="733809" y="5474412"/>
            <a:ext cx="2462210" cy="307776"/>
          </a:xfrm>
          <a:prstGeom prst="rect">
            <a:avLst/>
          </a:prstGeom>
        </p:spPr>
      </p:pic>
      <p:sp>
        <p:nvSpPr>
          <p:cNvPr id="31" name="TextBox 30">
            <a:extLst>
              <a:ext uri="{FF2B5EF4-FFF2-40B4-BE49-F238E27FC236}">
                <a16:creationId xmlns:a16="http://schemas.microsoft.com/office/drawing/2014/main" id="{59254A15-C493-E81C-40BD-A8E6C10696D4}"/>
              </a:ext>
            </a:extLst>
          </p:cNvPr>
          <p:cNvSpPr txBox="1"/>
          <p:nvPr/>
        </p:nvSpPr>
        <p:spPr>
          <a:xfrm>
            <a:off x="411480" y="1864652"/>
            <a:ext cx="4014561" cy="307777"/>
          </a:xfrm>
          <a:prstGeom prst="rect">
            <a:avLst/>
          </a:prstGeom>
          <a:solidFill>
            <a:schemeClr val="bg1"/>
          </a:solidFill>
        </p:spPr>
        <p:txBody>
          <a:bodyPr wrap="none" rtlCol="0">
            <a:spAutoFit/>
          </a:bodyPr>
          <a:lstStyle/>
          <a:p>
            <a:r>
              <a:rPr lang="en-GB" sz="1400" u="sng">
                <a:solidFill>
                  <a:schemeClr val="accent1"/>
                </a:solidFill>
              </a:rPr>
              <a:t>Healthy Life Expectancy at 65 (Male, 3-year range)</a:t>
            </a:r>
          </a:p>
        </p:txBody>
      </p:sp>
      <p:sp>
        <p:nvSpPr>
          <p:cNvPr id="34" name="TextBox 33">
            <a:extLst>
              <a:ext uri="{FF2B5EF4-FFF2-40B4-BE49-F238E27FC236}">
                <a16:creationId xmlns:a16="http://schemas.microsoft.com/office/drawing/2014/main" id="{448E8B4E-2B9D-17C4-487B-5CAA494FF8B5}"/>
              </a:ext>
            </a:extLst>
          </p:cNvPr>
          <p:cNvSpPr txBox="1"/>
          <p:nvPr/>
        </p:nvSpPr>
        <p:spPr>
          <a:xfrm>
            <a:off x="5716905" y="1864652"/>
            <a:ext cx="4214231" cy="307777"/>
          </a:xfrm>
          <a:prstGeom prst="rect">
            <a:avLst/>
          </a:prstGeom>
          <a:solidFill>
            <a:schemeClr val="bg1"/>
          </a:solidFill>
        </p:spPr>
        <p:txBody>
          <a:bodyPr wrap="none" rtlCol="0">
            <a:spAutoFit/>
          </a:bodyPr>
          <a:lstStyle/>
          <a:p>
            <a:r>
              <a:rPr lang="en-GB" sz="1400" u="sng">
                <a:solidFill>
                  <a:schemeClr val="accent1"/>
                </a:solidFill>
              </a:rPr>
              <a:t>Healthy Life Expectancy at 65 (Female, 3-year range)</a:t>
            </a:r>
          </a:p>
        </p:txBody>
      </p:sp>
      <p:pic>
        <p:nvPicPr>
          <p:cNvPr id="13" name="Picture 12">
            <a:extLst>
              <a:ext uri="{FF2B5EF4-FFF2-40B4-BE49-F238E27FC236}">
                <a16:creationId xmlns:a16="http://schemas.microsoft.com/office/drawing/2014/main" id="{2A2DAA76-2CC4-AEA6-B83B-986AA30AB9F4}"/>
              </a:ext>
            </a:extLst>
          </p:cNvPr>
          <p:cNvPicPr>
            <a:picLocks noChangeAspect="1"/>
          </p:cNvPicPr>
          <p:nvPr/>
        </p:nvPicPr>
        <p:blipFill>
          <a:blip r:embed="rId5"/>
          <a:srcRect t="-1397" r="56477" b="95607"/>
          <a:stretch>
            <a:fillRect/>
          </a:stretch>
        </p:blipFill>
        <p:spPr>
          <a:xfrm>
            <a:off x="6096000" y="5474412"/>
            <a:ext cx="2462210" cy="307776"/>
          </a:xfrm>
          <a:prstGeom prst="rect">
            <a:avLst/>
          </a:prstGeom>
        </p:spPr>
      </p:pic>
    </p:spTree>
    <p:extLst>
      <p:ext uri="{BB962C8B-B14F-4D97-AF65-F5344CB8AC3E}">
        <p14:creationId xmlns:p14="http://schemas.microsoft.com/office/powerpoint/2010/main" val="6701548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7AE97-8825-DC62-89EE-D26155810045}"/>
            </a:ext>
          </a:extLst>
        </p:cNvPr>
        <p:cNvGrpSpPr/>
        <p:nvPr/>
      </p:nvGrpSpPr>
      <p:grpSpPr>
        <a:xfrm>
          <a:off x="0" y="0"/>
          <a:ext cx="0" cy="0"/>
          <a:chOff x="0" y="0"/>
          <a:chExt cx="0" cy="0"/>
        </a:xfrm>
      </p:grpSpPr>
      <p:pic>
        <p:nvPicPr>
          <p:cNvPr id="19" name="Picture 18" descr="A green and white bar with white text&#10;&#10;AI-generated content may be incorrect.">
            <a:extLst>
              <a:ext uri="{FF2B5EF4-FFF2-40B4-BE49-F238E27FC236}">
                <a16:creationId xmlns:a16="http://schemas.microsoft.com/office/drawing/2014/main" id="{19732076-9215-4081-A42D-0578CC75B3DA}"/>
              </a:ext>
            </a:extLst>
          </p:cNvPr>
          <p:cNvPicPr>
            <a:picLocks noChangeAspect="1"/>
          </p:cNvPicPr>
          <p:nvPr/>
        </p:nvPicPr>
        <p:blipFill>
          <a:blip r:embed="rId2"/>
          <a:stretch>
            <a:fillRect/>
          </a:stretch>
        </p:blipFill>
        <p:spPr>
          <a:xfrm>
            <a:off x="6331245" y="2269562"/>
            <a:ext cx="4027938" cy="3886500"/>
          </a:xfrm>
          <a:prstGeom prst="rect">
            <a:avLst/>
          </a:prstGeom>
        </p:spPr>
      </p:pic>
      <p:pic>
        <p:nvPicPr>
          <p:cNvPr id="4" name="Picture 3" descr="A black and yellow text&#10;&#10;AI-generated content may be incorrect.">
            <a:extLst>
              <a:ext uri="{FF2B5EF4-FFF2-40B4-BE49-F238E27FC236}">
                <a16:creationId xmlns:a16="http://schemas.microsoft.com/office/drawing/2014/main" id="{8F0D364A-234F-524D-BAA0-D7F83D0F8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C533F9BE-9043-7D49-2358-739724C4141D}"/>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 and morbidity</a:t>
            </a:r>
          </a:p>
        </p:txBody>
      </p:sp>
      <p:sp>
        <p:nvSpPr>
          <p:cNvPr id="50" name="TextBox 49">
            <a:extLst>
              <a:ext uri="{FF2B5EF4-FFF2-40B4-BE49-F238E27FC236}">
                <a16:creationId xmlns:a16="http://schemas.microsoft.com/office/drawing/2014/main" id="{821C2285-88AE-3252-6EBA-88F9E9F961B7}"/>
              </a:ext>
            </a:extLst>
          </p:cNvPr>
          <p:cNvSpPr txBox="1"/>
          <p:nvPr/>
        </p:nvSpPr>
        <p:spPr>
          <a:xfrm>
            <a:off x="411480" y="1008934"/>
            <a:ext cx="11119104" cy="830997"/>
          </a:xfrm>
          <a:prstGeom prst="rect">
            <a:avLst/>
          </a:prstGeom>
          <a:noFill/>
        </p:spPr>
        <p:txBody>
          <a:bodyPr wrap="square" rtlCol="0">
            <a:spAutoFit/>
          </a:bodyPr>
          <a:lstStyle/>
          <a:p>
            <a:r>
              <a:rPr lang="en-GB" sz="2400"/>
              <a:t>Lifestyle-related diseases feature heavily as causes of premature death and disability. </a:t>
            </a:r>
          </a:p>
        </p:txBody>
      </p:sp>
      <p:sp>
        <p:nvSpPr>
          <p:cNvPr id="51" name="TextBox 50">
            <a:extLst>
              <a:ext uri="{FF2B5EF4-FFF2-40B4-BE49-F238E27FC236}">
                <a16:creationId xmlns:a16="http://schemas.microsoft.com/office/drawing/2014/main" id="{7BCF51EA-CD38-DD42-1855-110003F0E04B}"/>
              </a:ext>
            </a:extLst>
          </p:cNvPr>
          <p:cNvSpPr txBox="1"/>
          <p:nvPr/>
        </p:nvSpPr>
        <p:spPr>
          <a:xfrm>
            <a:off x="475488" y="6251350"/>
            <a:ext cx="9336024" cy="553998"/>
          </a:xfrm>
          <a:prstGeom prst="rect">
            <a:avLst/>
          </a:prstGeom>
          <a:noFill/>
        </p:spPr>
        <p:txBody>
          <a:bodyPr wrap="square" rtlCol="0">
            <a:spAutoFit/>
          </a:bodyPr>
          <a:lstStyle/>
          <a:p>
            <a:r>
              <a:rPr lang="en-GB" sz="1000" dirty="0"/>
              <a:t>Sources: (1) Lincolnshire Data Management Environment (not externally accessible). November 2022 to October 2025. (2) Institute for Health Metrics and Evaluation (IHME). GBD Compare Data Visualization. Seattle, WA: IHME, University of Washington, 2025. Available from </a:t>
            </a:r>
            <a:r>
              <a:rPr lang="en-GB" sz="1000" dirty="0">
                <a:hlinkClick r:id="rId4" tooltip="(opens in a new window)"/>
              </a:rPr>
              <a:t>https://vizhub.healthdata.org/gbd-compare</a:t>
            </a:r>
            <a:r>
              <a:rPr lang="en-GB" sz="1000" dirty="0"/>
              <a:t>. (Accessed Feb 2026)</a:t>
            </a:r>
          </a:p>
        </p:txBody>
      </p:sp>
      <p:sp>
        <p:nvSpPr>
          <p:cNvPr id="12" name="TextBox 11">
            <a:extLst>
              <a:ext uri="{FF2B5EF4-FFF2-40B4-BE49-F238E27FC236}">
                <a16:creationId xmlns:a16="http://schemas.microsoft.com/office/drawing/2014/main" id="{D79E1DCF-BA09-158E-F2BE-388AE6D8522A}"/>
              </a:ext>
            </a:extLst>
          </p:cNvPr>
          <p:cNvSpPr txBox="1"/>
          <p:nvPr/>
        </p:nvSpPr>
        <p:spPr>
          <a:xfrm>
            <a:off x="470682" y="1746342"/>
            <a:ext cx="4284198" cy="523220"/>
          </a:xfrm>
          <a:prstGeom prst="rect">
            <a:avLst/>
          </a:prstGeom>
          <a:solidFill>
            <a:schemeClr val="bg1"/>
          </a:solidFill>
        </p:spPr>
        <p:txBody>
          <a:bodyPr wrap="square" rtlCol="0">
            <a:spAutoFit/>
          </a:bodyPr>
          <a:lstStyle/>
          <a:p>
            <a:r>
              <a:rPr lang="en-GB" sz="1400" u="sng">
                <a:solidFill>
                  <a:schemeClr val="accent1"/>
                </a:solidFill>
              </a:rPr>
              <a:t>Top 10 causes of premature death (under 75), deaths per 100,000 people under 75 per year, Lincolnshire</a:t>
            </a:r>
            <a:r>
              <a:rPr lang="en-GB" sz="1400" baseline="30000">
                <a:solidFill>
                  <a:schemeClr val="accent1"/>
                </a:solidFill>
              </a:rPr>
              <a:t>1</a:t>
            </a:r>
          </a:p>
        </p:txBody>
      </p:sp>
      <p:sp>
        <p:nvSpPr>
          <p:cNvPr id="20" name="TextBox 19">
            <a:extLst>
              <a:ext uri="{FF2B5EF4-FFF2-40B4-BE49-F238E27FC236}">
                <a16:creationId xmlns:a16="http://schemas.microsoft.com/office/drawing/2014/main" id="{55611AB1-680D-64B3-523D-691D1666CA54}"/>
              </a:ext>
            </a:extLst>
          </p:cNvPr>
          <p:cNvSpPr txBox="1"/>
          <p:nvPr/>
        </p:nvSpPr>
        <p:spPr>
          <a:xfrm>
            <a:off x="6331245" y="1746342"/>
            <a:ext cx="4284198" cy="523220"/>
          </a:xfrm>
          <a:prstGeom prst="rect">
            <a:avLst/>
          </a:prstGeom>
          <a:solidFill>
            <a:schemeClr val="bg1"/>
          </a:solidFill>
        </p:spPr>
        <p:txBody>
          <a:bodyPr wrap="square" rtlCol="0">
            <a:spAutoFit/>
          </a:bodyPr>
          <a:lstStyle/>
          <a:p>
            <a:r>
              <a:rPr lang="en-GB" sz="1400" u="sng">
                <a:solidFill>
                  <a:schemeClr val="accent1"/>
                </a:solidFill>
              </a:rPr>
              <a:t>Top 10 causes of DALYs per 100,000 registered people per year, East Midlands</a:t>
            </a:r>
            <a:r>
              <a:rPr lang="en-GB" sz="1400" baseline="30000">
                <a:solidFill>
                  <a:schemeClr val="accent1"/>
                </a:solidFill>
              </a:rPr>
              <a:t>2</a:t>
            </a:r>
          </a:p>
        </p:txBody>
      </p:sp>
      <p:pic>
        <p:nvPicPr>
          <p:cNvPr id="9" name="Picture 8" descr="A screenshot of a computer&#10;&#10;AI-generated content may be incorrect.">
            <a:extLst>
              <a:ext uri="{FF2B5EF4-FFF2-40B4-BE49-F238E27FC236}">
                <a16:creationId xmlns:a16="http://schemas.microsoft.com/office/drawing/2014/main" id="{5773A4CA-24AF-823D-270B-64B9B9248771}"/>
              </a:ext>
            </a:extLst>
          </p:cNvPr>
          <p:cNvPicPr>
            <a:picLocks noChangeAspect="1"/>
          </p:cNvPicPr>
          <p:nvPr/>
        </p:nvPicPr>
        <p:blipFill>
          <a:blip r:embed="rId5"/>
          <a:stretch>
            <a:fillRect/>
          </a:stretch>
        </p:blipFill>
        <p:spPr>
          <a:xfrm>
            <a:off x="578181" y="2269562"/>
            <a:ext cx="4069199" cy="3886500"/>
          </a:xfrm>
          <a:prstGeom prst="rect">
            <a:avLst/>
          </a:prstGeom>
        </p:spPr>
      </p:pic>
    </p:spTree>
    <p:extLst>
      <p:ext uri="{BB962C8B-B14F-4D97-AF65-F5344CB8AC3E}">
        <p14:creationId xmlns:p14="http://schemas.microsoft.com/office/powerpoint/2010/main" val="860484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5DC27-D9E1-DC0D-774A-2A2F64B03C69}"/>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F687B7AD-3E83-34D1-94FB-E19BA2735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0396C4F5-5383-B351-AF93-07A837ABC0F1}"/>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8B12437A-C878-9C45-FDB2-1DC947990513}"/>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5F483EE4-F1B1-5884-A250-7868ECB37798}"/>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F632A593-ADF0-6F43-8649-9BCBD9002ABE}"/>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9D4210EE-A8D2-ABDF-D4A3-E091CBE40076}"/>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B9561280-610A-99A0-62AD-B03D5118CE9F}"/>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0098F97A-29BC-6355-E7FF-D4AF77F744AF}"/>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726E6E83-84EB-448F-F92C-9261815F2429}"/>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44BB9CF3-9BB8-B38F-7A0F-4CE018A449C7}"/>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B96E70A2-1003-E2A8-19E8-681E3966262C}"/>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B09EB8F9-BED7-911A-AA97-4B0161F12379}"/>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093D01C8-13AA-895B-34D7-B86A536C8B76}"/>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88DF835D-70D6-399A-DCB8-421BFA52B238}"/>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F192924C-B989-9C34-8DE4-712BBB5E94DA}"/>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0368411A-24E6-021F-CF3A-C326F7B071FE}"/>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FA80E96E-BE32-1588-5ED8-D768C9109BFA}"/>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AD437B95-108E-8800-87B3-C7F2229EBE06}"/>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DEFA6347-BEFC-F3A2-8A46-22D61C2F285D}"/>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9B342B1D-5D15-452D-0CE7-42E99D963A1C}"/>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B217C5C9-6D94-CCBD-81DE-2A2D22490249}"/>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362D39D5-90BB-D963-E460-164DFE17DA2D}"/>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5C4B2891-7C15-049A-BED3-B56777B26CD4}"/>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B82914DF-DC4F-0922-986A-FC89E3AE887A}"/>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407761C1-F583-6F74-78C3-BD7FA3982C8D}"/>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864CBC6B-99D5-4AC4-F3C2-7423B27CE934}"/>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94C46C1C-98C0-9001-769D-E7FA709D8D07}"/>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1D2F0964-973E-C977-893D-1685000FF044}"/>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AF1A5019-35D9-4671-5BDE-783A5F4ECC2B}"/>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1AD6C6A9-D9F8-6C72-413E-838891201D3A}"/>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479AF51B-02FA-91F7-0B64-1982966CEF46}"/>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D8A4EA5E-5CDF-8A43-A93E-95205E38D678}"/>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71B88A7A-83F3-5AA9-248F-A12D81B3909C}"/>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CC68912B-DCDE-125E-4A07-FCB6AD9C34D2}"/>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FCF9903B-B82A-ACFE-2EA2-16DA90ADF37D}"/>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8FF0992F-006E-FB17-1F65-B28EB99CA212}"/>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920B59D7-4EC1-E6FC-9E54-95A000F00702}"/>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9590111C-CEE2-0082-D79E-BD5CE68D6750}"/>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803B86D4-D004-0F62-A618-DA217F9815B1}"/>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758E5958-2227-5078-1DDA-3183E373164C}"/>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C6F14ACF-E9C8-8288-3962-7E549F219F09}"/>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8C7C78E0-1575-4499-5DEB-1D19B26107FB}"/>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736208C6-FECC-719B-D6C2-675F2572F7E4}"/>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B4CB9881-F4E2-D1FE-1722-20C12C942B8C}"/>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47918A2D-90D2-5CB3-3BC0-30593356EE19}"/>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577CB9FE-A3A7-6A76-19F8-656D1DB821A3}"/>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6F2AD787-540A-459F-6CDD-AEE3CBA64B21}"/>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1044F88C-FDD8-88CD-8F6B-BBE32490A1A1}"/>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140CD1E0-7C54-E2F8-5595-8BA9141A4C9A}"/>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8316FA58-F944-3F7E-57CE-920C8A6BE08B}"/>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93F72BDA-42DD-0DF2-8A19-1521470A4145}"/>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B84528CF-991F-2030-EF10-67E8066C6EF7}"/>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6B612FF3-451B-1975-0A8C-096BA28A6B33}"/>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D52C792F-C36B-DBEB-4A92-BEB7DC5C7435}"/>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D75BFC3F-B16E-054F-66B3-2BE040B39AD6}"/>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90CFD7AA-E221-2BFB-17DB-EC79BD7B4D02}"/>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BCA314D1-144B-7B52-56C8-DCE8FFEDE472}"/>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7988C74C-CF82-5ABB-AB36-76A79F84A6CB}"/>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AA4F2FBE-CB99-BFC9-4E3D-DB91ABF57FC3}"/>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2785537E-88CF-1C4F-9F83-22123EB8871B}"/>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443526E5-CC37-5BB0-9E2E-B1DD4B2752A9}"/>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7D98AA45-2E40-EBB7-4384-85D1CED566CE}"/>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FE7C8016-7C96-F054-28C1-F67944725DC8}"/>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AC97E88C-8CD8-EE06-3997-C68274DA6962}"/>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7440FB61-0F2F-A3F1-B199-7D3786A71E68}"/>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B806DCD2-A5A4-9295-E9E6-DA06F2F5D4E8}"/>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2864D41E-30A5-A527-57D5-E415FBC25F31}"/>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7719CEFC-1252-7CCA-C2F8-AE54E5B4CB33}"/>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2CFDDD96-2EAF-4969-B3BB-2593ADD3A6A5}"/>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08D294E8-6993-97C4-D6C3-61BDFCDC37D3}"/>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45F47731-0310-3AE0-BD8A-EA73C1429B74}"/>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04D414C9-1778-4D15-AF20-6F9423623090}"/>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0BF2F5A7-DE12-AA5D-9A4E-A779D81DABDD}"/>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37A36799-DD3E-6C85-D9A0-7BB8013A96B8}"/>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A512A4F4-337E-E7C4-AD7C-1DA2BA550225}"/>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FE644C45-A70E-E788-FF54-9F6B42394F0B}"/>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6EDD15B1-CBC7-87E8-471E-E7EEA69D603F}"/>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F0F89C19-F4F0-3BE3-F3DF-209A35EC009A}"/>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72E19B4A-B648-B2B4-77C7-B5404D3CA0CA}"/>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F03E5891-82C0-C5E3-DCD8-B7033169E2B2}"/>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E0211BD6-6862-BEFC-3E50-E94DB4198367}"/>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6CB52F06-FC73-8D0D-42B6-AA95575DD289}"/>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D76E900D-C563-EAB6-12F2-BD8E02F895FB}"/>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036F3B87-A451-6AE4-3277-18AD2968C605}"/>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4954BEEC-34CF-BDD9-661A-CD30C8C780BF}"/>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D982E595-F820-DEC7-5B62-D1BB049F042A}"/>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9FCA8546-F7D0-202D-24E4-1749A2A6D1C7}"/>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B105BF04-FE6A-BB06-2B30-C55E8D36D056}"/>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38C95C75-7F29-F629-F230-E217E1C4076C}"/>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22A5819C-1456-420C-7254-B66C1D20DC13}"/>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BC72847E-2EC1-95C1-9324-E3F4D55F1BFA}"/>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F162DE24-7FDE-A54E-79E2-8C2732C336EF}"/>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C7F30EBC-3B12-5AA7-6038-3D7B897CE243}"/>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9FD4AA1E-1C36-B52E-3D87-772ED2096353}"/>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18F1DBAB-B052-1365-C075-BA12422DCC42}"/>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1C3607DF-AE82-226A-744D-ADA744846804}"/>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84648263-E9EB-3823-AA95-955A0A674691}"/>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FDB9ACE0-DC1A-BD09-A166-6D5A93502C55}"/>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92072E89-173E-E8F4-1DCA-FD86D4351556}"/>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81637ACD-8CE1-B643-C6FD-A9EF7C82D099}"/>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E8BB1E5A-B5FB-5FD2-7FCA-E80C7CECE43F}"/>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DB1301BF-8835-D175-E8CB-ABA1ADC473C4}"/>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C320CEFE-36B5-3399-50E5-B994D09C2959}"/>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0416FA88-04A6-4BFE-3707-03892740FE3A}"/>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A5904DFD-A9D1-B603-F554-991F6640C979}"/>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0A2049C7-5478-2BF8-D893-37649451DAEF}"/>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FF40E1C8-6C4C-2D25-9243-590D4A1B4A09}"/>
                </a:ext>
              </a:extLst>
            </p:cNvPr>
            <p:cNvSpPr txBox="1"/>
            <p:nvPr/>
          </p:nvSpPr>
          <p:spPr>
            <a:xfrm>
              <a:off x="2972974" y="4852153"/>
              <a:ext cx="856415" cy="307777"/>
            </a:xfrm>
            <a:prstGeom prst="rect">
              <a:avLst/>
            </a:prstGeom>
            <a:noFill/>
          </p:spPr>
          <p:txBody>
            <a:bodyPr wrap="square" rtlCol="0">
              <a:spAutoFit/>
            </a:bodyPr>
            <a:lstStyle/>
            <a:p>
              <a:pPr algn="ctr"/>
              <a:r>
                <a:rPr lang="en-GB" sz="1400">
                  <a:solidFill>
                    <a:schemeClr val="bg1"/>
                  </a:solidFill>
                </a:rPr>
                <a:t>2%</a:t>
              </a:r>
            </a:p>
          </p:txBody>
        </p:sp>
      </p:grpSp>
      <p:sp>
        <p:nvSpPr>
          <p:cNvPr id="252" name="TextBox 251">
            <a:extLst>
              <a:ext uri="{FF2B5EF4-FFF2-40B4-BE49-F238E27FC236}">
                <a16:creationId xmlns:a16="http://schemas.microsoft.com/office/drawing/2014/main" id="{73853A24-AA76-8BF8-F46E-26DAF960C371}"/>
              </a:ext>
            </a:extLst>
          </p:cNvPr>
          <p:cNvSpPr txBox="1"/>
          <p:nvPr/>
        </p:nvSpPr>
        <p:spPr>
          <a:xfrm>
            <a:off x="112498" y="4708786"/>
            <a:ext cx="904133" cy="738664"/>
          </a:xfrm>
          <a:prstGeom prst="rect">
            <a:avLst/>
          </a:prstGeom>
          <a:noFill/>
        </p:spPr>
        <p:txBody>
          <a:bodyPr wrap="square" rtlCol="0">
            <a:spAutoFit/>
          </a:bodyPr>
          <a:lstStyle/>
          <a:p>
            <a:r>
              <a:rPr lang="en-GB" sz="1400">
                <a:solidFill>
                  <a:sysClr val="windowText" lastClr="000000"/>
                </a:solidFill>
              </a:rPr>
              <a:t>Diabetes &amp; Kidney disease</a:t>
            </a:r>
          </a:p>
        </p:txBody>
      </p:sp>
      <p:cxnSp>
        <p:nvCxnSpPr>
          <p:cNvPr id="254" name="Straight Connector 253">
            <a:extLst>
              <a:ext uri="{FF2B5EF4-FFF2-40B4-BE49-F238E27FC236}">
                <a16:creationId xmlns:a16="http://schemas.microsoft.com/office/drawing/2014/main" id="{081FF1E4-879F-6FE0-BA15-32945FC18BF5}"/>
              </a:ext>
            </a:extLst>
          </p:cNvPr>
          <p:cNvCxnSpPr>
            <a:cxnSpLocks/>
            <a:stCxn id="251" idx="1"/>
          </p:cNvCxnSpPr>
          <p:nvPr/>
        </p:nvCxnSpPr>
        <p:spPr>
          <a:xfrm flipH="1">
            <a:off x="941000" y="5006042"/>
            <a:ext cx="138253" cy="50330"/>
          </a:xfrm>
          <a:prstGeom prst="line">
            <a:avLst/>
          </a:prstGeom>
        </p:spPr>
        <p:style>
          <a:lnRef idx="2">
            <a:schemeClr val="dk1"/>
          </a:lnRef>
          <a:fillRef idx="0">
            <a:schemeClr val="dk1"/>
          </a:fillRef>
          <a:effectRef idx="1">
            <a:schemeClr val="dk1"/>
          </a:effectRef>
          <a:fontRef idx="minor">
            <a:schemeClr val="tx1"/>
          </a:fontRef>
        </p:style>
      </p:cxnSp>
      <p:sp>
        <p:nvSpPr>
          <p:cNvPr id="263" name="TextBox 262">
            <a:extLst>
              <a:ext uri="{FF2B5EF4-FFF2-40B4-BE49-F238E27FC236}">
                <a16:creationId xmlns:a16="http://schemas.microsoft.com/office/drawing/2014/main" id="{BD4D4B8E-3DEA-A6C3-6BF9-988EBD42DA1F}"/>
              </a:ext>
            </a:extLst>
          </p:cNvPr>
          <p:cNvSpPr txBox="1"/>
          <p:nvPr/>
        </p:nvSpPr>
        <p:spPr>
          <a:xfrm>
            <a:off x="583677" y="5664347"/>
            <a:ext cx="1557319" cy="738664"/>
          </a:xfrm>
          <a:prstGeom prst="rect">
            <a:avLst/>
          </a:prstGeom>
          <a:noFill/>
        </p:spPr>
        <p:txBody>
          <a:bodyPr wrap="square" rtlCol="0">
            <a:spAutoFit/>
          </a:bodyPr>
          <a:lstStyle/>
          <a:p>
            <a:r>
              <a:rPr lang="en-GB" sz="1400">
                <a:solidFill>
                  <a:sysClr val="windowText" lastClr="000000"/>
                </a:solidFill>
              </a:rPr>
              <a:t>Self harm + interpersonal violence</a:t>
            </a:r>
          </a:p>
        </p:txBody>
      </p:sp>
      <p:sp>
        <p:nvSpPr>
          <p:cNvPr id="264" name="TextBox 263">
            <a:extLst>
              <a:ext uri="{FF2B5EF4-FFF2-40B4-BE49-F238E27FC236}">
                <a16:creationId xmlns:a16="http://schemas.microsoft.com/office/drawing/2014/main" id="{7BCAECD2-4C09-38C5-17D7-187145CE811D}"/>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cxnSp>
        <p:nvCxnSpPr>
          <p:cNvPr id="267" name="Straight Connector 266">
            <a:extLst>
              <a:ext uri="{FF2B5EF4-FFF2-40B4-BE49-F238E27FC236}">
                <a16:creationId xmlns:a16="http://schemas.microsoft.com/office/drawing/2014/main" id="{129148BA-1B86-C273-2C37-A9A2594AC1A5}"/>
              </a:ext>
            </a:extLst>
          </p:cNvPr>
          <p:cNvCxnSpPr>
            <a:cxnSpLocks/>
            <a:endCxn id="161" idx="2"/>
          </p:cNvCxnSpPr>
          <p:nvPr/>
        </p:nvCxnSpPr>
        <p:spPr>
          <a:xfrm flipV="1">
            <a:off x="1282141" y="5655526"/>
            <a:ext cx="80197" cy="49302"/>
          </a:xfrm>
          <a:prstGeom prst="line">
            <a:avLst/>
          </a:prstGeom>
        </p:spPr>
        <p:style>
          <a:lnRef idx="2">
            <a:schemeClr val="dk1"/>
          </a:lnRef>
          <a:fillRef idx="0">
            <a:schemeClr val="dk1"/>
          </a:fillRef>
          <a:effectRef idx="1">
            <a:schemeClr val="dk1"/>
          </a:effectRef>
          <a:fontRef idx="minor">
            <a:schemeClr val="tx1"/>
          </a:fontRef>
        </p:style>
      </p:cxnSp>
      <p:sp>
        <p:nvSpPr>
          <p:cNvPr id="272" name="TextBox 271">
            <a:extLst>
              <a:ext uri="{FF2B5EF4-FFF2-40B4-BE49-F238E27FC236}">
                <a16:creationId xmlns:a16="http://schemas.microsoft.com/office/drawing/2014/main" id="{61915208-310F-8560-B662-E41B8B45B90C}"/>
              </a:ext>
            </a:extLst>
          </p:cNvPr>
          <p:cNvSpPr txBox="1"/>
          <p:nvPr/>
        </p:nvSpPr>
        <p:spPr>
          <a:xfrm>
            <a:off x="1893127" y="5739691"/>
            <a:ext cx="1557319" cy="523220"/>
          </a:xfrm>
          <a:prstGeom prst="rect">
            <a:avLst/>
          </a:prstGeom>
          <a:noFill/>
        </p:spPr>
        <p:txBody>
          <a:bodyPr wrap="square" rtlCol="0">
            <a:spAutoFit/>
          </a:bodyPr>
          <a:lstStyle/>
          <a:p>
            <a:r>
              <a:rPr lang="en-GB" sz="1400">
                <a:solidFill>
                  <a:sysClr val="windowText" lastClr="000000"/>
                </a:solidFill>
              </a:rPr>
              <a:t>Unintentional injury</a:t>
            </a:r>
          </a:p>
        </p:txBody>
      </p:sp>
      <p:cxnSp>
        <p:nvCxnSpPr>
          <p:cNvPr id="273" name="Straight Connector 272">
            <a:extLst>
              <a:ext uri="{FF2B5EF4-FFF2-40B4-BE49-F238E27FC236}">
                <a16:creationId xmlns:a16="http://schemas.microsoft.com/office/drawing/2014/main" id="{887C013B-15FC-D7D6-943F-58DD394FD025}"/>
              </a:ext>
            </a:extLst>
          </p:cNvPr>
          <p:cNvCxnSpPr>
            <a:cxnSpLocks/>
          </p:cNvCxnSpPr>
          <p:nvPr/>
        </p:nvCxnSpPr>
        <p:spPr>
          <a:xfrm flipV="1">
            <a:off x="2385700" y="5647294"/>
            <a:ext cx="28349" cy="143906"/>
          </a:xfrm>
          <a:prstGeom prst="line">
            <a:avLst/>
          </a:prstGeom>
        </p:spPr>
        <p:style>
          <a:lnRef idx="2">
            <a:schemeClr val="dk1"/>
          </a:lnRef>
          <a:fillRef idx="0">
            <a:schemeClr val="dk1"/>
          </a:fillRef>
          <a:effectRef idx="1">
            <a:schemeClr val="dk1"/>
          </a:effectRef>
          <a:fontRef idx="minor">
            <a:schemeClr val="tx1"/>
          </a:fontRef>
        </p:style>
      </p:cxnSp>
      <p:sp>
        <p:nvSpPr>
          <p:cNvPr id="275" name="TextBox 274">
            <a:extLst>
              <a:ext uri="{FF2B5EF4-FFF2-40B4-BE49-F238E27FC236}">
                <a16:creationId xmlns:a16="http://schemas.microsoft.com/office/drawing/2014/main" id="{5A444834-2A6E-6F53-2E4B-984D1B7EC02C}"/>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805EF6F2-9F21-2500-92B5-C84CA140EB51}"/>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9CA9FD6E-A75B-4B45-68DF-8B5EC147727E}"/>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sp>
        <p:nvSpPr>
          <p:cNvPr id="22" name="TextBox 21">
            <a:extLst>
              <a:ext uri="{FF2B5EF4-FFF2-40B4-BE49-F238E27FC236}">
                <a16:creationId xmlns:a16="http://schemas.microsoft.com/office/drawing/2014/main" id="{7D8B7523-4636-4967-E1E5-CECEC841C41E}"/>
              </a:ext>
            </a:extLst>
          </p:cNvPr>
          <p:cNvSpPr txBox="1"/>
          <p:nvPr/>
        </p:nvSpPr>
        <p:spPr>
          <a:xfrm>
            <a:off x="5901552" y="1258829"/>
            <a:ext cx="5629031" cy="3785652"/>
          </a:xfrm>
          <a:prstGeom prst="rect">
            <a:avLst/>
          </a:prstGeom>
          <a:noFill/>
        </p:spPr>
        <p:txBody>
          <a:bodyPr wrap="square" rtlCol="0">
            <a:spAutoFit/>
          </a:bodyPr>
          <a:lstStyle/>
          <a:p>
            <a:r>
              <a:rPr lang="en-GB" sz="2400"/>
              <a:t>In 2021, there were 155k years of life lost in Lincolnshire. The leading causes of this loss were Neoplasms, Cardiovascular Diseases and (due to COVID-19) Respiratory Infections. </a:t>
            </a:r>
          </a:p>
          <a:p>
            <a:endParaRPr lang="en-GB" sz="2400"/>
          </a:p>
          <a:p>
            <a:r>
              <a:rPr lang="en-GB" sz="2400"/>
              <a:t>Other substantial causes contributing to lost years of life were Chronic Respiratory Diseases, Neurological Disorders and Digestive Diseases.</a:t>
            </a:r>
          </a:p>
        </p:txBody>
      </p:sp>
    </p:spTree>
    <p:extLst>
      <p:ext uri="{BB962C8B-B14F-4D97-AF65-F5344CB8AC3E}">
        <p14:creationId xmlns:p14="http://schemas.microsoft.com/office/powerpoint/2010/main" val="8744548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70907-157C-AB1E-5B2C-7F0843E54D9B}"/>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217B10A8-D642-0216-E206-9CD1E036C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C41E61DE-4142-8C00-C124-DAF6DA03C109}"/>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52FE4408-EC65-13B8-1829-441066374587}"/>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97B8D6A6-771C-DA88-6D25-6AA31863468E}"/>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977B7006-967D-F9C9-1C73-C12D2DAA5B63}"/>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C7F0B580-C44C-5854-6CAE-794862C6CD70}"/>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8CEE93ED-5166-B712-F579-EF3503D743A7}"/>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2066EF64-F925-2699-B22A-04B0310897FA}"/>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855CEF0C-91FF-5B21-9ED3-B4C2F9EB8F6F}"/>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979B4CBC-91C0-B4E1-5116-537406FA96A0}"/>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4F2A39E9-4438-C904-D8E4-FD540D0F0143}"/>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F591AD77-7F1F-9B03-C9C3-A72B30FEB04B}"/>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D62B0B1B-1E02-AEBB-C5D2-01EC0B770244}"/>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6E5AC677-E839-5D1C-CAD4-94328E3BD1F2}"/>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0B904F58-E921-3BCC-5C07-C766591870F9}"/>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5E2BE07B-49C2-4B55-BB02-87935A836443}"/>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A297456B-1925-42CB-769D-BBF3D61AEF8F}"/>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A8672EEF-E497-4ADF-C311-4BED40810721}"/>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6DFAF6DF-9885-D2D2-0786-4BD4B5CB7DDF}"/>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D9394FC1-F26C-8F2C-1719-171A846E6D70}"/>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4CFE71F3-1E79-D091-1879-93416081A2D6}"/>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CE51901A-9EE6-C4FB-1543-C408FF6CFB3F}"/>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3376E631-8A06-86A7-87FB-E01A3DD64D4D}"/>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54A9F4E4-D6A0-3288-ED4B-EA4E140DF1F8}"/>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BE419813-1B1E-1F5E-4A69-CBC65DF41BA9}"/>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B07CEC50-615B-2560-D01D-23E6D3E4033F}"/>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FC5292DA-A822-70AD-FE1B-F7FEAE9DD7FF}"/>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123F00A8-C4E2-851E-513B-848FFE17C60B}"/>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9589A4C6-39E6-14EE-3A50-9927A94FED90}"/>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7E3FEB5B-981E-936E-EB78-B50E993C7245}"/>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6E80D8BE-B563-3C91-3486-3988CE0D5F52}"/>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A5C68466-4398-7C24-B980-77605301DFF4}"/>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DEED07AA-AD8B-FE14-BA9B-63BE2783A2DD}"/>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3158D5B7-7D83-FEDD-6341-A20376EC5A1E}"/>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CEFB7EC5-30BB-950B-0223-4ADFAD04CC1B}"/>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D0B5BBEC-0445-A720-96F3-BA78D586122F}"/>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8AAACB1B-1DAB-1D5D-D0CC-F51A65DEB001}"/>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C97FC99A-F835-298B-FF51-FBFE7022B783}"/>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CCF40A66-D7DC-D8C3-98BB-B6CB20990AB8}"/>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7DB5B5C9-54DF-78DB-C827-4CCDD2D7E40B}"/>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A1F62BFB-7D62-9527-72FC-FDCD3F748CD7}"/>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2E20DA77-DF0C-B093-39F2-D5746F03FE8A}"/>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BF573198-A75E-31E6-8176-6A91EEFADCBA}"/>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DE3FACA5-1A51-E025-CC9B-F594358DDDD4}"/>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89881BD7-7B65-268B-A809-24C520FC5641}"/>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D0F8D4C0-7570-49C0-6E4C-EA870A9F5747}"/>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D1AAE7D7-B11F-F980-E91E-61B0A48C7C67}"/>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D9AE9F29-16B2-4C0C-2E9F-28C10824AA8E}"/>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CD4BBC8E-2ED1-4D02-D7EF-0283C0F45300}"/>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0CF489A1-683F-C0D8-6363-76AD6F89B484}"/>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EB76D5B4-4B9B-1F5B-79B4-3848998DAD9C}"/>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89BA8291-AA04-A15A-98DA-6A4074651320}"/>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3BE817D3-3297-79F0-579F-252FEBD566ED}"/>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BAFD1870-1B5D-7890-DD88-B72D71B3EA6F}"/>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DBF83380-A008-D6A0-B67A-2289397216B5}"/>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17CADBCB-C43E-DAC0-E3A5-5A8A54915D00}"/>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D08B0A37-9F53-DA86-4693-EF5D4691F42B}"/>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897E7388-65EB-8BC1-7282-D5DC2DDFEAC6}"/>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735C86FC-7151-D50A-6168-BC1D9859939E}"/>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0B538456-5EE6-C5CF-209D-F7E449E39A94}"/>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E2966C74-7487-785F-4854-5673A777E2D2}"/>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64BD751F-0096-2FBA-35AF-4109A1159D95}"/>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A3D51B86-28F8-3AA7-A830-CBC0A05EED2D}"/>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2FAF0477-4A5F-3F56-B0AF-173B62FC0E5D}"/>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5ED609EE-EAC9-1D0A-2DAE-665850FAF267}"/>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F0F8F379-541C-75BA-3606-5D253AB27D10}"/>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6B6164C0-AB7D-7822-512C-721BBC214F2E}"/>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D84A4821-1AFB-6EAD-1083-396D1BF9309C}"/>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42D00128-1F91-0005-861C-EFBF1BF687A2}"/>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3AD51499-8D00-6143-CAEF-0B5D475883DE}"/>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FF6681EA-ED32-A2A9-EB00-5F53A187E9EE}"/>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AEB227BB-C318-07C8-8306-9C0DBC95BE9C}"/>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F0C9FCC2-6B3F-0EB5-72C8-EAED15C900F3}"/>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6406F90F-0DE1-E0D3-7912-CDE7031DA5BA}"/>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D765A0C3-2CC8-868E-AA3D-CA1C847EE16D}"/>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5552BF7A-5570-E7D2-38D2-0F3AB36A3832}"/>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D8AC66AF-E1D3-E6DF-9612-200E770DE110}"/>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9CE9EFD4-855F-2752-5972-25900C0A28FD}"/>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1C2E2756-CDAE-6893-1AF4-A52C94C84B7A}"/>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D8A404A0-4DBC-B717-1CC5-27062A57B165}"/>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320CC458-AF12-F1B1-CA8F-C7F83F9A5C39}"/>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D03487CD-4797-7A00-BCDE-8A8B83530B3C}"/>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960EBB55-9989-0876-3DB6-347F89FA5EB5}"/>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B6CC5378-DAED-2E3B-42DB-6252EAC11F0E}"/>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A94F780C-F605-1217-B4B4-8AEC48250999}"/>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81B650E5-7602-5EFA-A48C-88940266A170}"/>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3495839E-1F64-1870-C2B2-3AA34CAA1FFD}"/>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CA12A5A4-6042-2FED-037F-09C797D373E5}"/>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9102DC8B-46AC-2295-2CD9-537B31404EBF}"/>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E9D297DF-2383-207A-79B8-C457284FA51A}"/>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A10F0D9A-7157-39DF-1A40-5FC01D291DFE}"/>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DDCC18F0-9120-1A7B-BC20-0C36C551DDB8}"/>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9F0CA476-C75E-32CF-A97A-D503D16DFDCE}"/>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A35E7F46-3579-CD3D-5D0E-EB748A3B2224}"/>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C5621325-4AFA-BE14-A699-E0C884FAD4B7}"/>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E5CEB3E9-4184-DB47-5705-805409C1F97A}"/>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0DDAC95D-3817-65E1-A62B-314EE7BCDDC5}"/>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8032B52F-46FE-4EEE-9588-C632CDBDE24A}"/>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8F799E9E-9C4E-C676-F5EA-66CF32117874}"/>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E3F89C70-8809-4648-9556-4874BA353E7E}"/>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99E87E3F-925C-BB83-8C70-745230CBB4E1}"/>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BFD25492-E1FE-412B-006D-112F8BF0E02B}"/>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32F4EB76-ECFC-87AF-CF46-710BCAFC8DF5}"/>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C505CFEE-FDA2-8C6F-3E2A-E95899F1517C}"/>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D5B681F1-3458-0D50-4D2F-C11237D139B8}"/>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FEF4EBBC-C570-F0C1-1734-04CA5AA91F45}"/>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9A2A144F-90F7-68EF-5FA2-379B00F79DD9}"/>
                </a:ext>
              </a:extLst>
            </p:cNvPr>
            <p:cNvSpPr txBox="1"/>
            <p:nvPr/>
          </p:nvSpPr>
          <p:spPr>
            <a:xfrm>
              <a:off x="2972974" y="4852153"/>
              <a:ext cx="856415" cy="307777"/>
            </a:xfrm>
            <a:prstGeom prst="rect">
              <a:avLst/>
            </a:prstGeom>
            <a:noFill/>
          </p:spPr>
          <p:txBody>
            <a:bodyPr wrap="square" rtlCol="0">
              <a:spAutoFit/>
            </a:bodyPr>
            <a:lstStyle/>
            <a:p>
              <a:pPr algn="ctr"/>
              <a:r>
                <a:rPr lang="en-GB" sz="1400">
                  <a:solidFill>
                    <a:schemeClr val="bg1"/>
                  </a:solidFill>
                </a:rPr>
                <a:t>2%</a:t>
              </a:r>
            </a:p>
          </p:txBody>
        </p:sp>
      </p:grpSp>
      <p:sp>
        <p:nvSpPr>
          <p:cNvPr id="252" name="TextBox 251">
            <a:extLst>
              <a:ext uri="{FF2B5EF4-FFF2-40B4-BE49-F238E27FC236}">
                <a16:creationId xmlns:a16="http://schemas.microsoft.com/office/drawing/2014/main" id="{8A026820-4457-9EC0-DDC5-AF7B258D3688}"/>
              </a:ext>
            </a:extLst>
          </p:cNvPr>
          <p:cNvSpPr txBox="1"/>
          <p:nvPr/>
        </p:nvSpPr>
        <p:spPr>
          <a:xfrm>
            <a:off x="112498" y="4708786"/>
            <a:ext cx="904133" cy="738664"/>
          </a:xfrm>
          <a:prstGeom prst="rect">
            <a:avLst/>
          </a:prstGeom>
          <a:noFill/>
        </p:spPr>
        <p:txBody>
          <a:bodyPr wrap="square" rtlCol="0">
            <a:spAutoFit/>
          </a:bodyPr>
          <a:lstStyle/>
          <a:p>
            <a:r>
              <a:rPr lang="en-GB" sz="1400">
                <a:solidFill>
                  <a:sysClr val="windowText" lastClr="000000"/>
                </a:solidFill>
              </a:rPr>
              <a:t>Diabetes &amp; Kidney disease</a:t>
            </a:r>
          </a:p>
        </p:txBody>
      </p:sp>
      <p:cxnSp>
        <p:nvCxnSpPr>
          <p:cNvPr id="254" name="Straight Connector 253">
            <a:extLst>
              <a:ext uri="{FF2B5EF4-FFF2-40B4-BE49-F238E27FC236}">
                <a16:creationId xmlns:a16="http://schemas.microsoft.com/office/drawing/2014/main" id="{681D7582-864D-A033-284A-49A2D121811E}"/>
              </a:ext>
            </a:extLst>
          </p:cNvPr>
          <p:cNvCxnSpPr>
            <a:cxnSpLocks/>
            <a:stCxn id="251" idx="1"/>
          </p:cNvCxnSpPr>
          <p:nvPr/>
        </p:nvCxnSpPr>
        <p:spPr>
          <a:xfrm flipH="1">
            <a:off x="941000" y="5006042"/>
            <a:ext cx="138253" cy="50330"/>
          </a:xfrm>
          <a:prstGeom prst="line">
            <a:avLst/>
          </a:prstGeom>
        </p:spPr>
        <p:style>
          <a:lnRef idx="2">
            <a:schemeClr val="dk1"/>
          </a:lnRef>
          <a:fillRef idx="0">
            <a:schemeClr val="dk1"/>
          </a:fillRef>
          <a:effectRef idx="1">
            <a:schemeClr val="dk1"/>
          </a:effectRef>
          <a:fontRef idx="minor">
            <a:schemeClr val="tx1"/>
          </a:fontRef>
        </p:style>
      </p:cxnSp>
      <p:sp>
        <p:nvSpPr>
          <p:cNvPr id="263" name="TextBox 262">
            <a:extLst>
              <a:ext uri="{FF2B5EF4-FFF2-40B4-BE49-F238E27FC236}">
                <a16:creationId xmlns:a16="http://schemas.microsoft.com/office/drawing/2014/main" id="{79F6DD8B-A748-1CCE-9ED7-B35EDB9334DE}"/>
              </a:ext>
            </a:extLst>
          </p:cNvPr>
          <p:cNvSpPr txBox="1"/>
          <p:nvPr/>
        </p:nvSpPr>
        <p:spPr>
          <a:xfrm>
            <a:off x="583677" y="5664347"/>
            <a:ext cx="1557319" cy="738664"/>
          </a:xfrm>
          <a:prstGeom prst="rect">
            <a:avLst/>
          </a:prstGeom>
          <a:noFill/>
        </p:spPr>
        <p:txBody>
          <a:bodyPr wrap="square" rtlCol="0">
            <a:spAutoFit/>
          </a:bodyPr>
          <a:lstStyle/>
          <a:p>
            <a:r>
              <a:rPr lang="en-GB" sz="1400">
                <a:solidFill>
                  <a:sysClr val="windowText" lastClr="000000"/>
                </a:solidFill>
              </a:rPr>
              <a:t>Self harm + interpersonal violence</a:t>
            </a:r>
          </a:p>
        </p:txBody>
      </p:sp>
      <p:sp>
        <p:nvSpPr>
          <p:cNvPr id="264" name="TextBox 263">
            <a:extLst>
              <a:ext uri="{FF2B5EF4-FFF2-40B4-BE49-F238E27FC236}">
                <a16:creationId xmlns:a16="http://schemas.microsoft.com/office/drawing/2014/main" id="{DF6DD803-A0D4-2CBC-0060-7B217B113449}"/>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cxnSp>
        <p:nvCxnSpPr>
          <p:cNvPr id="267" name="Straight Connector 266">
            <a:extLst>
              <a:ext uri="{FF2B5EF4-FFF2-40B4-BE49-F238E27FC236}">
                <a16:creationId xmlns:a16="http://schemas.microsoft.com/office/drawing/2014/main" id="{90D507D5-2062-E1E4-0CA8-48427B5CEF8F}"/>
              </a:ext>
            </a:extLst>
          </p:cNvPr>
          <p:cNvCxnSpPr>
            <a:cxnSpLocks/>
            <a:endCxn id="161" idx="2"/>
          </p:cNvCxnSpPr>
          <p:nvPr/>
        </p:nvCxnSpPr>
        <p:spPr>
          <a:xfrm flipV="1">
            <a:off x="1282141" y="5655526"/>
            <a:ext cx="80197" cy="49302"/>
          </a:xfrm>
          <a:prstGeom prst="line">
            <a:avLst/>
          </a:prstGeom>
        </p:spPr>
        <p:style>
          <a:lnRef idx="2">
            <a:schemeClr val="dk1"/>
          </a:lnRef>
          <a:fillRef idx="0">
            <a:schemeClr val="dk1"/>
          </a:fillRef>
          <a:effectRef idx="1">
            <a:schemeClr val="dk1"/>
          </a:effectRef>
          <a:fontRef idx="minor">
            <a:schemeClr val="tx1"/>
          </a:fontRef>
        </p:style>
      </p:cxnSp>
      <p:sp>
        <p:nvSpPr>
          <p:cNvPr id="272" name="TextBox 271">
            <a:extLst>
              <a:ext uri="{FF2B5EF4-FFF2-40B4-BE49-F238E27FC236}">
                <a16:creationId xmlns:a16="http://schemas.microsoft.com/office/drawing/2014/main" id="{AE0CAF71-F58D-CAD6-F38C-484333E4D387}"/>
              </a:ext>
            </a:extLst>
          </p:cNvPr>
          <p:cNvSpPr txBox="1"/>
          <p:nvPr/>
        </p:nvSpPr>
        <p:spPr>
          <a:xfrm>
            <a:off x="1893127" y="5739691"/>
            <a:ext cx="1557319" cy="523220"/>
          </a:xfrm>
          <a:prstGeom prst="rect">
            <a:avLst/>
          </a:prstGeom>
          <a:noFill/>
        </p:spPr>
        <p:txBody>
          <a:bodyPr wrap="square" rtlCol="0">
            <a:spAutoFit/>
          </a:bodyPr>
          <a:lstStyle/>
          <a:p>
            <a:r>
              <a:rPr lang="en-GB" sz="1400">
                <a:solidFill>
                  <a:sysClr val="windowText" lastClr="000000"/>
                </a:solidFill>
              </a:rPr>
              <a:t>Unintentional injury</a:t>
            </a:r>
          </a:p>
        </p:txBody>
      </p:sp>
      <p:cxnSp>
        <p:nvCxnSpPr>
          <p:cNvPr id="273" name="Straight Connector 272">
            <a:extLst>
              <a:ext uri="{FF2B5EF4-FFF2-40B4-BE49-F238E27FC236}">
                <a16:creationId xmlns:a16="http://schemas.microsoft.com/office/drawing/2014/main" id="{88AAD966-C5F7-687C-38D5-C65825D891C9}"/>
              </a:ext>
            </a:extLst>
          </p:cNvPr>
          <p:cNvCxnSpPr>
            <a:cxnSpLocks/>
          </p:cNvCxnSpPr>
          <p:nvPr/>
        </p:nvCxnSpPr>
        <p:spPr>
          <a:xfrm flipV="1">
            <a:off x="2385700" y="5647294"/>
            <a:ext cx="28349" cy="143906"/>
          </a:xfrm>
          <a:prstGeom prst="line">
            <a:avLst/>
          </a:prstGeom>
        </p:spPr>
        <p:style>
          <a:lnRef idx="2">
            <a:schemeClr val="dk1"/>
          </a:lnRef>
          <a:fillRef idx="0">
            <a:schemeClr val="dk1"/>
          </a:fillRef>
          <a:effectRef idx="1">
            <a:schemeClr val="dk1"/>
          </a:effectRef>
          <a:fontRef idx="minor">
            <a:schemeClr val="tx1"/>
          </a:fontRef>
        </p:style>
      </p:cxnSp>
      <p:sp>
        <p:nvSpPr>
          <p:cNvPr id="275" name="TextBox 274">
            <a:extLst>
              <a:ext uri="{FF2B5EF4-FFF2-40B4-BE49-F238E27FC236}">
                <a16:creationId xmlns:a16="http://schemas.microsoft.com/office/drawing/2014/main" id="{A4C38C04-526F-82D1-1E96-F1AE1748B84A}"/>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C0E6AD10-5F6E-12C2-2C6D-34FABF9C362B}"/>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0B72C8B6-45BD-B4AB-B400-14206650B44D}"/>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sp>
        <p:nvSpPr>
          <p:cNvPr id="9" name="TextBox 8">
            <a:extLst>
              <a:ext uri="{FF2B5EF4-FFF2-40B4-BE49-F238E27FC236}">
                <a16:creationId xmlns:a16="http://schemas.microsoft.com/office/drawing/2014/main" id="{DCA31342-EE98-0D8F-FFA4-E23B9775DC1A}"/>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10 Sub-Causes of Years of Life Lost in Lincolnshire (2021) </a:t>
            </a:r>
            <a:endParaRPr lang="en-GB" sz="1400" baseline="30000">
              <a:solidFill>
                <a:schemeClr val="accent1"/>
              </a:solidFill>
            </a:endParaRPr>
          </a:p>
        </p:txBody>
      </p:sp>
      <p:pic>
        <p:nvPicPr>
          <p:cNvPr id="11" name="Picture 10">
            <a:extLst>
              <a:ext uri="{FF2B5EF4-FFF2-40B4-BE49-F238E27FC236}">
                <a16:creationId xmlns:a16="http://schemas.microsoft.com/office/drawing/2014/main" id="{22B1E53A-4922-71DF-0800-A5D8FB49C342}"/>
              </a:ext>
            </a:extLst>
          </p:cNvPr>
          <p:cNvPicPr>
            <a:picLocks noChangeAspect="1"/>
          </p:cNvPicPr>
          <p:nvPr/>
        </p:nvPicPr>
        <p:blipFill>
          <a:blip r:embed="rId4"/>
          <a:stretch>
            <a:fillRect/>
          </a:stretch>
        </p:blipFill>
        <p:spPr>
          <a:xfrm>
            <a:off x="5620235" y="1261433"/>
            <a:ext cx="6487835" cy="3893951"/>
          </a:xfrm>
          <a:prstGeom prst="rect">
            <a:avLst/>
          </a:prstGeom>
        </p:spPr>
      </p:pic>
    </p:spTree>
    <p:extLst>
      <p:ext uri="{BB962C8B-B14F-4D97-AF65-F5344CB8AC3E}">
        <p14:creationId xmlns:p14="http://schemas.microsoft.com/office/powerpoint/2010/main" val="355506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C1FC6-0ECF-6C02-A3CB-1F292BDF1A86}"/>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C18F6C66-190C-EAFB-CAC2-27ED1D895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92FE9FF3-A69A-7C14-CF19-BF73837544A3}"/>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18D0C54A-A8C9-DAE8-8B2B-40A3FDE917DF}"/>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9F07E1FE-43B8-9A4B-295F-F309D7E62315}"/>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8AB4AC19-7EA4-A6B2-94E9-04E17BD9507D}"/>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88609885-D754-CB1E-6688-17D79C8FED53}"/>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EC4B1BE3-DDE5-593E-4DEB-75B08CA2216B}"/>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342739A2-81D6-7DE5-F7A0-DF071F01FFAC}"/>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5F14E2FE-764D-73AB-8E06-8774071878E8}"/>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DFD7FBAE-FC8B-5860-7511-EFFAB5BD6CAB}"/>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D646C9B6-E160-8AB1-9D5C-3EE3CD5CFDE4}"/>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3AE775E3-6391-FC44-7A6F-F4CC9AE25129}"/>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2237D98A-470E-D965-BBA6-B5982C32B545}"/>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AC997A1E-437A-A7CE-A25D-3DA20E85246D}"/>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D65961DA-F4C4-C177-EF64-6DBD62987511}"/>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CFADFFEB-F150-0768-17A5-D4CB94E24E13}"/>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CF57C3A1-2FA6-A571-B703-DDAE169DFCCF}"/>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0BB35870-3250-F70F-C5D2-2C47D87EA222}"/>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4BAFE846-D423-4510-11E5-EE4EA16F5867}"/>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D347697B-BC2C-1BFB-3339-8C31C0406353}"/>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16C154C7-8D0E-EE73-297F-AEA7AF1462AC}"/>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C3939D44-BD32-98FC-30DC-52CF24314E16}"/>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2C07BCA4-2036-D5F0-2124-4B6397FE5F56}"/>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F5D17940-3E58-E55B-CF3A-5870027C4A76}"/>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94605DC5-CA61-04AB-4D76-F8CE1E5E7A80}"/>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B079B3E0-625D-E0A7-C7B4-72B0E659FC94}"/>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EB6EB56F-0B53-1CA3-9DC9-48E9A1E9EA9D}"/>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583E9688-D2A6-D26B-CAD5-623B7E8A019D}"/>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A40A8EFB-4008-7E8B-12FC-80181F0D6239}"/>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8C9C7283-517D-E412-0566-DF634CBF8BE6}"/>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628E276A-6F0E-654F-0CEE-7EE71203C97E}"/>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238FC3F9-7E6E-7370-6524-FE00B014A9D8}"/>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A6FA1BB5-A7FD-7BFD-EB17-70D35DB24519}"/>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F22AE3A3-16B5-F702-A646-8E3D2B32BCC8}"/>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D19AE1CB-E690-AD5A-19BF-CF336F18A88C}"/>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4E022BB4-979B-A1A1-1739-55E2AD3F9F20}"/>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35ECA51D-9FAD-D99B-0F33-2D3D1DA22DDA}"/>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D0D2AA67-4F3A-F9D5-4223-2A02615AA4C3}"/>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7650541E-B98A-2D51-9EF5-107068BB5EB8}"/>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D22AFAE4-A510-60D2-F120-3AE655FF92B2}"/>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95517601-F1C9-FC84-C77A-651FFCC706B8}"/>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844F747D-7791-5747-012C-4BC6E9228F5E}"/>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BA010D32-80FD-CE45-E422-2FC46BC6C5A0}"/>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7E805B36-3341-BB10-395C-32B0E8E4651A}"/>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DE8E45E4-AD06-E8E2-5F1D-F073529FF5F6}"/>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B08C0DD3-1DC3-D6B3-D9C4-C50C354CCDDE}"/>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6ABC3780-E396-DCF6-264D-AEA380123B05}"/>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0857CCFC-7DAB-E9FC-279C-435E48FB6FC2}"/>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EDA306E8-86C9-2155-0AE4-D6858D2BEB23}"/>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8126DD82-775C-3A2C-CE56-026E94780AE2}"/>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24228E6A-7BFF-8A31-A117-26DAB705D6ED}"/>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6993DA08-73C3-BB8D-7F18-2CC7790347C9}"/>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A767129E-47B3-8D1F-3331-554BA6E5D394}"/>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9F31C64B-1587-D5AD-9871-5C464670B293}"/>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BC982311-59C6-4CEF-F939-42C093001C52}"/>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FC662D9E-E02F-2C4D-15D7-91E8B4093346}"/>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B43D141E-AE2A-8C9D-5A70-B36929A0DE75}"/>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2B7BDFD8-ABC0-D957-141B-EEC5DFC0D75B}"/>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50F81599-4A90-C608-C6EE-B577C8BECC73}"/>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0E193867-C53D-F050-8ED2-5AEB7D8A6926}"/>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DC7586FA-71B9-3456-BA99-9CEED40791C2}"/>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3018BF29-E20F-CE47-B841-0FBD2FE48B98}"/>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822F4432-9AC6-558A-158E-88C16D9BB776}"/>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CCC2208F-9EFF-6106-9644-11C20869080C}"/>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73BA930F-2409-2305-563B-BBFF8BDCBDA1}"/>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AA306404-1D8E-3218-AC5B-6C588D618986}"/>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DE5DD3D4-B6AF-6A61-6FCD-B998A3DD3142}"/>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CA7398B8-F5F4-43A8-CD44-810460EB79CD}"/>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D3A1BCC8-1DA9-E0B1-1434-44319234F532}"/>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97382B2C-41A8-EEE4-3C1A-D03EE0DC7B0B}"/>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07C43995-109A-175E-E0D0-B3BB38C21761}"/>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8899D2F4-2BD4-F7FE-921E-3832F221B401}"/>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0AAB8479-031D-8664-433A-8EBC3E3696BF}"/>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A320DBFB-CA92-ECE6-3564-ACB57ECBE6C9}"/>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4444DE12-BA9F-0BDE-561A-7D4C8C6C065C}"/>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E2AE251A-D1FE-5345-F542-A35CEEC0316A}"/>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79F21262-9251-16E1-35DA-4BA59FA90B5D}"/>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512EC633-838E-9BC8-3BDF-0267124C4DC9}"/>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DD7394CD-D5E0-4E6F-AB04-72BB52D7DBBF}"/>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8ABE1554-D002-AF8A-24C9-75C9D67CFEFE}"/>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A965A9AD-A4B3-A1D2-004F-8A1087A09B49}"/>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A836807A-ADC1-0B75-3E20-BC5B89C147B2}"/>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016BEE4A-C785-2C60-AD47-16BAD1ED1749}"/>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0E4E0862-47D9-C61B-6FFE-A9B175EF9DAE}"/>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A250F2F8-DE31-5346-01F6-AD8D3B87779D}"/>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2DA5043D-C857-CD44-6E6B-B572F822EB19}"/>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DDFDA79A-116E-B34A-9B87-E4D607B0B1D8}"/>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B9E1AE25-BDBE-343B-7D89-98121FBC5ECA}"/>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BEE479C5-9868-35AA-621F-6CEC0E7EBA54}"/>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137C6909-156F-E860-6A4B-9E37103AF616}"/>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DBC2BBD6-46F2-8C90-3DEE-BA8511CEFF00}"/>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9B2B4368-7668-5A1B-00CA-BAA54C247312}"/>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61FFEFD0-9B88-1C89-FA41-511236D65B95}"/>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5D064DD9-12CD-3303-F2BA-DB0CDDEDA99C}"/>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4428F3FC-26F0-BF53-F72A-E6F042D86387}"/>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1FB767CF-67D2-F95F-E805-779856247E5E}"/>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6016B124-10E1-3D31-C333-3A829C3773E2}"/>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7DBC9196-24F2-8015-B541-B3CD1948345D}"/>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AABAD275-DBBD-0CF3-66CC-D5008A7E47BF}"/>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3ED056E3-4A7D-B541-D85C-F3D6527354F7}"/>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3913D185-634C-9993-DB9B-A39DEC3FF37B}"/>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DD1FA15D-8D7B-27E1-E798-A7DADA7E4845}"/>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78201B89-D112-76F3-BDD4-7B2216172850}"/>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C152FC87-07D6-0D8D-4206-D28D344095DA}"/>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C4C973C0-932A-8159-AFCD-DB53182A5714}"/>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B218FD0F-7695-A212-C94A-C6ABAB342B60}"/>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F7B3E982-DCF0-37D2-A2E0-8B1FDF1BC1B6}"/>
                </a:ext>
              </a:extLst>
            </p:cNvPr>
            <p:cNvSpPr txBox="1"/>
            <p:nvPr/>
          </p:nvSpPr>
          <p:spPr>
            <a:xfrm>
              <a:off x="2972974" y="4852153"/>
              <a:ext cx="856415" cy="307777"/>
            </a:xfrm>
            <a:prstGeom prst="rect">
              <a:avLst/>
            </a:prstGeom>
            <a:noFill/>
          </p:spPr>
          <p:txBody>
            <a:bodyPr wrap="square" rtlCol="0">
              <a:spAutoFit/>
            </a:bodyPr>
            <a:lstStyle/>
            <a:p>
              <a:pPr algn="ctr"/>
              <a:r>
                <a:rPr lang="en-GB" sz="1400">
                  <a:solidFill>
                    <a:schemeClr val="bg1"/>
                  </a:solidFill>
                </a:rPr>
                <a:t>2%</a:t>
              </a:r>
            </a:p>
          </p:txBody>
        </p:sp>
      </p:grpSp>
      <p:sp>
        <p:nvSpPr>
          <p:cNvPr id="252" name="TextBox 251">
            <a:extLst>
              <a:ext uri="{FF2B5EF4-FFF2-40B4-BE49-F238E27FC236}">
                <a16:creationId xmlns:a16="http://schemas.microsoft.com/office/drawing/2014/main" id="{E601B542-A8A6-49D0-C50B-53916B79FD18}"/>
              </a:ext>
            </a:extLst>
          </p:cNvPr>
          <p:cNvSpPr txBox="1"/>
          <p:nvPr/>
        </p:nvSpPr>
        <p:spPr>
          <a:xfrm>
            <a:off x="112498" y="4708786"/>
            <a:ext cx="904133" cy="738664"/>
          </a:xfrm>
          <a:prstGeom prst="rect">
            <a:avLst/>
          </a:prstGeom>
          <a:noFill/>
        </p:spPr>
        <p:txBody>
          <a:bodyPr wrap="square" rtlCol="0">
            <a:spAutoFit/>
          </a:bodyPr>
          <a:lstStyle/>
          <a:p>
            <a:r>
              <a:rPr lang="en-GB" sz="1400">
                <a:solidFill>
                  <a:sysClr val="windowText" lastClr="000000"/>
                </a:solidFill>
              </a:rPr>
              <a:t>Diabetes &amp; Kidney disease</a:t>
            </a:r>
          </a:p>
        </p:txBody>
      </p:sp>
      <p:cxnSp>
        <p:nvCxnSpPr>
          <p:cNvPr id="254" name="Straight Connector 253">
            <a:extLst>
              <a:ext uri="{FF2B5EF4-FFF2-40B4-BE49-F238E27FC236}">
                <a16:creationId xmlns:a16="http://schemas.microsoft.com/office/drawing/2014/main" id="{B427E257-0599-8DF4-15DF-57D270359EC2}"/>
              </a:ext>
            </a:extLst>
          </p:cNvPr>
          <p:cNvCxnSpPr>
            <a:cxnSpLocks/>
            <a:stCxn id="251" idx="1"/>
          </p:cNvCxnSpPr>
          <p:nvPr/>
        </p:nvCxnSpPr>
        <p:spPr>
          <a:xfrm flipH="1">
            <a:off x="941000" y="5006042"/>
            <a:ext cx="138253" cy="50330"/>
          </a:xfrm>
          <a:prstGeom prst="line">
            <a:avLst/>
          </a:prstGeom>
        </p:spPr>
        <p:style>
          <a:lnRef idx="2">
            <a:schemeClr val="dk1"/>
          </a:lnRef>
          <a:fillRef idx="0">
            <a:schemeClr val="dk1"/>
          </a:fillRef>
          <a:effectRef idx="1">
            <a:schemeClr val="dk1"/>
          </a:effectRef>
          <a:fontRef idx="minor">
            <a:schemeClr val="tx1"/>
          </a:fontRef>
        </p:style>
      </p:cxnSp>
      <p:sp>
        <p:nvSpPr>
          <p:cNvPr id="263" name="TextBox 262">
            <a:extLst>
              <a:ext uri="{FF2B5EF4-FFF2-40B4-BE49-F238E27FC236}">
                <a16:creationId xmlns:a16="http://schemas.microsoft.com/office/drawing/2014/main" id="{8C4CB5F8-39D1-29F0-84C5-3567C8033314}"/>
              </a:ext>
            </a:extLst>
          </p:cNvPr>
          <p:cNvSpPr txBox="1"/>
          <p:nvPr/>
        </p:nvSpPr>
        <p:spPr>
          <a:xfrm>
            <a:off x="583677" y="5664347"/>
            <a:ext cx="1557319" cy="738664"/>
          </a:xfrm>
          <a:prstGeom prst="rect">
            <a:avLst/>
          </a:prstGeom>
          <a:noFill/>
        </p:spPr>
        <p:txBody>
          <a:bodyPr wrap="square" rtlCol="0">
            <a:spAutoFit/>
          </a:bodyPr>
          <a:lstStyle/>
          <a:p>
            <a:r>
              <a:rPr lang="en-GB" sz="1400">
                <a:solidFill>
                  <a:sysClr val="windowText" lastClr="000000"/>
                </a:solidFill>
              </a:rPr>
              <a:t>Self harm + interpersonal violence</a:t>
            </a:r>
          </a:p>
        </p:txBody>
      </p:sp>
      <p:sp>
        <p:nvSpPr>
          <p:cNvPr id="264" name="TextBox 263">
            <a:extLst>
              <a:ext uri="{FF2B5EF4-FFF2-40B4-BE49-F238E27FC236}">
                <a16:creationId xmlns:a16="http://schemas.microsoft.com/office/drawing/2014/main" id="{15536F82-26F9-9710-A120-EFADFF470482}"/>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cxnSp>
        <p:nvCxnSpPr>
          <p:cNvPr id="267" name="Straight Connector 266">
            <a:extLst>
              <a:ext uri="{FF2B5EF4-FFF2-40B4-BE49-F238E27FC236}">
                <a16:creationId xmlns:a16="http://schemas.microsoft.com/office/drawing/2014/main" id="{5B63EB56-B156-7BB9-9ABC-5C7AE10D7048}"/>
              </a:ext>
            </a:extLst>
          </p:cNvPr>
          <p:cNvCxnSpPr>
            <a:cxnSpLocks/>
            <a:endCxn id="161" idx="2"/>
          </p:cNvCxnSpPr>
          <p:nvPr/>
        </p:nvCxnSpPr>
        <p:spPr>
          <a:xfrm flipV="1">
            <a:off x="1282141" y="5655526"/>
            <a:ext cx="80197" cy="49302"/>
          </a:xfrm>
          <a:prstGeom prst="line">
            <a:avLst/>
          </a:prstGeom>
        </p:spPr>
        <p:style>
          <a:lnRef idx="2">
            <a:schemeClr val="dk1"/>
          </a:lnRef>
          <a:fillRef idx="0">
            <a:schemeClr val="dk1"/>
          </a:fillRef>
          <a:effectRef idx="1">
            <a:schemeClr val="dk1"/>
          </a:effectRef>
          <a:fontRef idx="minor">
            <a:schemeClr val="tx1"/>
          </a:fontRef>
        </p:style>
      </p:cxnSp>
      <p:sp>
        <p:nvSpPr>
          <p:cNvPr id="272" name="TextBox 271">
            <a:extLst>
              <a:ext uri="{FF2B5EF4-FFF2-40B4-BE49-F238E27FC236}">
                <a16:creationId xmlns:a16="http://schemas.microsoft.com/office/drawing/2014/main" id="{AC98A4E8-B196-26E4-6E6C-7A39B6692081}"/>
              </a:ext>
            </a:extLst>
          </p:cNvPr>
          <p:cNvSpPr txBox="1"/>
          <p:nvPr/>
        </p:nvSpPr>
        <p:spPr>
          <a:xfrm>
            <a:off x="1893127" y="5739691"/>
            <a:ext cx="1557319" cy="523220"/>
          </a:xfrm>
          <a:prstGeom prst="rect">
            <a:avLst/>
          </a:prstGeom>
          <a:noFill/>
        </p:spPr>
        <p:txBody>
          <a:bodyPr wrap="square" rtlCol="0">
            <a:spAutoFit/>
          </a:bodyPr>
          <a:lstStyle/>
          <a:p>
            <a:r>
              <a:rPr lang="en-GB" sz="1400">
                <a:solidFill>
                  <a:sysClr val="windowText" lastClr="000000"/>
                </a:solidFill>
              </a:rPr>
              <a:t>Unintentional injury</a:t>
            </a:r>
          </a:p>
        </p:txBody>
      </p:sp>
      <p:cxnSp>
        <p:nvCxnSpPr>
          <p:cNvPr id="273" name="Straight Connector 272">
            <a:extLst>
              <a:ext uri="{FF2B5EF4-FFF2-40B4-BE49-F238E27FC236}">
                <a16:creationId xmlns:a16="http://schemas.microsoft.com/office/drawing/2014/main" id="{0572A0A0-B287-15EA-7692-643AE3C48A81}"/>
              </a:ext>
            </a:extLst>
          </p:cNvPr>
          <p:cNvCxnSpPr>
            <a:cxnSpLocks/>
          </p:cNvCxnSpPr>
          <p:nvPr/>
        </p:nvCxnSpPr>
        <p:spPr>
          <a:xfrm flipV="1">
            <a:off x="2385700" y="5647294"/>
            <a:ext cx="28349" cy="143906"/>
          </a:xfrm>
          <a:prstGeom prst="line">
            <a:avLst/>
          </a:prstGeom>
        </p:spPr>
        <p:style>
          <a:lnRef idx="2">
            <a:schemeClr val="dk1"/>
          </a:lnRef>
          <a:fillRef idx="0">
            <a:schemeClr val="dk1"/>
          </a:fillRef>
          <a:effectRef idx="1">
            <a:schemeClr val="dk1"/>
          </a:effectRef>
          <a:fontRef idx="minor">
            <a:schemeClr val="tx1"/>
          </a:fontRef>
        </p:style>
      </p:cxnSp>
      <p:sp>
        <p:nvSpPr>
          <p:cNvPr id="275" name="TextBox 274">
            <a:extLst>
              <a:ext uri="{FF2B5EF4-FFF2-40B4-BE49-F238E27FC236}">
                <a16:creationId xmlns:a16="http://schemas.microsoft.com/office/drawing/2014/main" id="{56E2F4F6-A823-2810-1E77-14BE886A1217}"/>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A649BA3F-6385-0461-9F92-C45F4D8013B5}"/>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151D05A2-0CA8-91A7-970B-11F89001E11C}"/>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pic>
        <p:nvPicPr>
          <p:cNvPr id="6" name="Picture 5">
            <a:extLst>
              <a:ext uri="{FF2B5EF4-FFF2-40B4-BE49-F238E27FC236}">
                <a16:creationId xmlns:a16="http://schemas.microsoft.com/office/drawing/2014/main" id="{34FE76B9-03B1-6C83-9248-BDC708DF2B00}"/>
              </a:ext>
            </a:extLst>
          </p:cNvPr>
          <p:cNvPicPr>
            <a:picLocks noChangeAspect="1"/>
          </p:cNvPicPr>
          <p:nvPr/>
        </p:nvPicPr>
        <p:blipFill>
          <a:blip r:embed="rId4"/>
          <a:stretch>
            <a:fillRect/>
          </a:stretch>
        </p:blipFill>
        <p:spPr>
          <a:xfrm>
            <a:off x="5619052" y="1408207"/>
            <a:ext cx="6378984" cy="3991492"/>
          </a:xfrm>
          <a:prstGeom prst="rect">
            <a:avLst/>
          </a:prstGeom>
        </p:spPr>
      </p:pic>
      <p:sp>
        <p:nvSpPr>
          <p:cNvPr id="9" name="TextBox 8">
            <a:extLst>
              <a:ext uri="{FF2B5EF4-FFF2-40B4-BE49-F238E27FC236}">
                <a16:creationId xmlns:a16="http://schemas.microsoft.com/office/drawing/2014/main" id="{DB1E6E47-D009-6871-7059-46A0CD964877}"/>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20 Sub-Causes of Years of Life Lost in Lincolnshire (2021) </a:t>
            </a:r>
            <a:endParaRPr lang="en-GB" sz="1400" baseline="30000">
              <a:solidFill>
                <a:schemeClr val="accent1"/>
              </a:solidFill>
            </a:endParaRPr>
          </a:p>
        </p:txBody>
      </p:sp>
    </p:spTree>
    <p:extLst>
      <p:ext uri="{BB962C8B-B14F-4D97-AF65-F5344CB8AC3E}">
        <p14:creationId xmlns:p14="http://schemas.microsoft.com/office/powerpoint/2010/main" val="9363178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A95FB-AB8E-8DAA-E5DD-33893678972C}"/>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E3447D45-3313-BC71-197F-8E5A166EF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24A959B1-7ADD-4B37-F404-554A1F0C9EC8}"/>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89458F81-6A99-B624-2596-5DBEA9A739EB}"/>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F883CCAD-0461-3C2B-C9AF-69337D73DE35}"/>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1256B2D5-1A7A-0F5C-D236-8ECB06238F57}"/>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0719FB58-314E-DF11-9C50-00C5439C6BA3}"/>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B24A2946-4916-7060-7C18-5D4CBD740061}"/>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AAE88525-8BE3-7B56-638B-9C6B1E767981}"/>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1575E036-D3AF-C45D-4827-B80FA597FD0F}"/>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E5B6A675-78F3-12D3-9CCA-5F8F9D9B9257}"/>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CCA2B685-AA42-0D43-464F-75D0B6B817C1}"/>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D4489995-0DAD-2ED5-1337-C54B86409078}"/>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E6D54924-4E01-D909-40AF-0DFF3E4CB2C2}"/>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08FCD1E5-E73C-A796-72E2-FE10F572D416}"/>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FC365263-136F-5277-6EF7-5D1913AE718B}"/>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4CCF8B0A-4261-EA09-4383-6EF7107AEC00}"/>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D408D346-EB13-B254-4B0E-42B5634103A8}"/>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EDA82078-B0D3-6A0C-8F8B-81311CAD12C6}"/>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617672D1-73F3-5CB8-DAD6-F76B068E3490}"/>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BABA64A6-3BDF-4F30-EC4F-F7BB9CC14572}"/>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01666063-EDDE-6DEB-51B7-30FDE57BAB82}"/>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8CC83AA6-F076-AEA4-DF15-4D3C589C2ECF}"/>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CE65D420-FA9E-4F34-1A12-7D3AFBCB5227}"/>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18CA1FE3-8A35-7C68-7E4E-5E9F367598BC}"/>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ED49DB13-9E42-E89C-0B49-0C3725C36D11}"/>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9E365361-7B55-8AD9-A242-43B8859BE71D}"/>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CDA3984B-0FD3-24A4-E4A2-6A1562AEFAD0}"/>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A3E47BF4-EF0F-6C05-BC8C-B79753FF9D2D}"/>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E6318B2C-3F5C-10F3-1193-0A49E5058020}"/>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A0AA975A-9CCF-9F00-6D97-CEF2243F5581}"/>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0605F196-11F6-3C03-C186-E9E58A8C935D}"/>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0C97CB9E-9F89-EB8F-1E41-AFFF007C3297}"/>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810B84FD-2E2B-107A-1FEE-457BB5E4C285}"/>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7AC26241-9404-A8EF-270F-9B4874DB9E90}"/>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608C09E0-BB0E-F155-2B8A-D004CD3C1638}"/>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E4D02321-D9B2-4AB3-6576-8AE15935E964}"/>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40809DA7-AC3C-DAEC-ACC4-6B68D8D21563}"/>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D6E7FA07-C4AF-2F2B-157B-0991EEB08AC2}"/>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7AC8B86D-15AF-6C12-8609-BFC314728DAC}"/>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ADC64F1C-5A68-3250-65ED-ACF413A3B141}"/>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630D4A74-4F15-543C-146F-30095584E7D8}"/>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3A2E02B4-02D7-ACA6-D816-E451BDE1A6DB}"/>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EB02EE47-D443-AB14-18F3-5EFAF10096B3}"/>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C2299DC8-AB7B-ED65-6615-71C160B36DF4}"/>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60530D10-B633-EF63-D5CA-8F65060F393B}"/>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6D492B9C-DE27-A8FF-97C1-6CA59292C952}"/>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3241A650-6FC5-1941-02F4-18B2CA69117E}"/>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C5E6517F-E432-AD51-41CC-851AE18F446D}"/>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E25CCF96-9508-AD63-96B5-576AC5C3F4AA}"/>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E4C66141-1BE6-7EB5-7D12-30C231635B1F}"/>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7C396AD3-94EF-745F-8EF3-04DD4701BECB}"/>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0BEE5A9E-C000-841A-0325-5CDC00267027}"/>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AA30E08E-7920-2245-88A5-4786EB34342F}"/>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A2B1C187-7C25-97AB-8D87-C718B8F1D60C}"/>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441962F7-9CCC-37BF-76C0-A12B2BBE7987}"/>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6D400730-2FBD-2C3A-6374-2ACA74A2E2B9}"/>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D3A90847-B0AD-D7FC-7E15-6E4C850718F3}"/>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9CD39D36-79A7-F343-6D62-08D70BBDB74B}"/>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6E8A7F25-2049-CFB1-0872-135160A03474}"/>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B654832F-416E-0DE7-7EFE-AE568EFB7B72}"/>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3D76F8D7-9283-0969-7991-7D7FAD8BF056}"/>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3B47FB40-0788-1BB5-8562-57265D8507C4}"/>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5B507A8F-4EAE-5EBE-C586-70915D53CFEA}"/>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776A5836-ED46-87A0-05CF-B885A4BD2B01}"/>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43AE380E-B5B0-1482-430E-51F475F76577}"/>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388252CE-0178-6B43-AA70-B4CEF22440A8}"/>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60E32D92-B3B6-128E-FB74-4F1621FC3E85}"/>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F5BF74F2-2D4F-BD91-BBE0-718AD748201C}"/>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ED992FA4-171B-7BF8-105A-0D53D7C9886E}"/>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DC3C8653-C957-C101-27E5-933C89C7B90F}"/>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1E733AEE-DE08-812D-9683-A9C4F665641D}"/>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F47BD1FC-F849-2DBC-287D-39F12A755F5F}"/>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DFE66559-7481-E901-CD3E-6128843F27E4}"/>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E2C82D5B-30ED-7F90-27BB-1756761F6D71}"/>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6B35F929-98D6-F8D4-B78A-8CCEA3706A15}"/>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484D62CC-EFD2-44A6-3255-E3FAA243053A}"/>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4B3F700B-8B41-D233-BB0D-1E94CD2BF681}"/>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DF1FCE8D-3D0B-68E7-DE50-736664C6DF22}"/>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DB822932-9E76-4BC2-32DA-567F91F51D80}"/>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CBAE5999-3092-E58E-276F-CD56AD885BA4}"/>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CF8083EE-609E-148C-ECB7-F0A99DF03874}"/>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C32154D2-869C-51B0-3D04-A23483982064}"/>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517C373B-3483-F4C9-A503-19146602070E}"/>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41BAA307-6365-A043-E9F1-51858725CB1D}"/>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165FCA52-A358-D7DA-207E-E16EFE786B3B}"/>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70D58F68-8B51-26C6-84EC-F31C2E896F1C}"/>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2700AFCE-BF29-D7C8-68F7-5C26174E355E}"/>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F4C54EC4-74F3-B3DA-34E3-EDF3B3732738}"/>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EAB1495B-88DC-0801-D588-5C3F68D1581E}"/>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AB4FE3ED-F495-D12B-6452-B1950A9D1A94}"/>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38B83C59-1841-A800-D071-7B1D9ABF42A2}"/>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767351AF-7E2A-A99A-C35B-651E084BE458}"/>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52A6CD51-5B71-834A-1A63-C9869778A6C8}"/>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22701555-AA7C-384A-69E8-2E4B91B89451}"/>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45C61354-AA64-6818-C358-43FF305E6354}"/>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CD3A6442-FCC1-B824-DEBA-65D605B4F543}"/>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E131D8BB-7880-79BB-3F5F-2CEBC47D93E2}"/>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93889C5D-EA27-2B01-C207-8D53259B8001}"/>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D1E93B45-5B6D-7F0D-3A54-30A13E937970}"/>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893AC1D4-12C8-5A2F-E689-466496623D00}"/>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CB1E8F13-8DC4-4616-61DD-B7553A946D86}"/>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6816D285-F6EE-67A5-B7FD-778D8B5A9149}"/>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F8EE5660-F80C-7F6D-1AD3-E61998230931}"/>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E5C0975A-898B-25CF-8A62-2F9C964680A0}"/>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35387261-16BF-6D30-BB1D-71CB6439FB26}"/>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88C1BF92-3420-B032-2804-8040B1A51FB6}"/>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41373620-756D-ED34-75A2-6AE98769B08E}"/>
                </a:ext>
              </a:extLst>
            </p:cNvPr>
            <p:cNvSpPr txBox="1"/>
            <p:nvPr/>
          </p:nvSpPr>
          <p:spPr>
            <a:xfrm>
              <a:off x="2972974" y="4852153"/>
              <a:ext cx="856415" cy="307777"/>
            </a:xfrm>
            <a:prstGeom prst="rect">
              <a:avLst/>
            </a:prstGeom>
            <a:noFill/>
          </p:spPr>
          <p:txBody>
            <a:bodyPr wrap="square" rtlCol="0">
              <a:spAutoFit/>
            </a:bodyPr>
            <a:lstStyle/>
            <a:p>
              <a:pPr algn="ctr"/>
              <a:r>
                <a:rPr lang="en-GB" sz="1400">
                  <a:solidFill>
                    <a:schemeClr val="bg1"/>
                  </a:solidFill>
                </a:rPr>
                <a:t>2%</a:t>
              </a:r>
            </a:p>
          </p:txBody>
        </p:sp>
      </p:grpSp>
      <p:sp>
        <p:nvSpPr>
          <p:cNvPr id="264" name="TextBox 263">
            <a:extLst>
              <a:ext uri="{FF2B5EF4-FFF2-40B4-BE49-F238E27FC236}">
                <a16:creationId xmlns:a16="http://schemas.microsoft.com/office/drawing/2014/main" id="{B00C2C31-00EA-5CE9-BF1F-CF83DCBF8FBD}"/>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75" name="TextBox 274">
            <a:extLst>
              <a:ext uri="{FF2B5EF4-FFF2-40B4-BE49-F238E27FC236}">
                <a16:creationId xmlns:a16="http://schemas.microsoft.com/office/drawing/2014/main" id="{CA54D97D-2E64-2699-1F7F-5D52020C3794}"/>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94CFF25C-1AF6-88E7-0E8C-3E6CB24127B2}"/>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423CECF6-6D6A-C127-D941-A78B35938A34}"/>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sp>
        <p:nvSpPr>
          <p:cNvPr id="12" name="Rectangle 11">
            <a:extLst>
              <a:ext uri="{FF2B5EF4-FFF2-40B4-BE49-F238E27FC236}">
                <a16:creationId xmlns:a16="http://schemas.microsoft.com/office/drawing/2014/main" id="{3B9D97DA-890B-52AE-0949-8FB2DFA8D4E0}"/>
              </a:ext>
            </a:extLst>
          </p:cNvPr>
          <p:cNvSpPr/>
          <p:nvPr/>
        </p:nvSpPr>
        <p:spPr>
          <a:xfrm>
            <a:off x="1074964" y="2558942"/>
            <a:ext cx="4494561" cy="309658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D00A7D5C-44FA-123A-BD69-4B9B8311EB32}"/>
              </a:ext>
            </a:extLst>
          </p:cNvPr>
          <p:cNvPicPr>
            <a:picLocks noChangeAspect="1"/>
          </p:cNvPicPr>
          <p:nvPr/>
        </p:nvPicPr>
        <p:blipFill>
          <a:blip r:embed="rId4"/>
          <a:stretch>
            <a:fillRect/>
          </a:stretch>
        </p:blipFill>
        <p:spPr>
          <a:xfrm>
            <a:off x="6066789" y="1314563"/>
            <a:ext cx="5998206" cy="4286405"/>
          </a:xfrm>
          <a:prstGeom prst="rect">
            <a:avLst/>
          </a:prstGeom>
        </p:spPr>
      </p:pic>
      <p:sp>
        <p:nvSpPr>
          <p:cNvPr id="16" name="TextBox 15">
            <a:extLst>
              <a:ext uri="{FF2B5EF4-FFF2-40B4-BE49-F238E27FC236}">
                <a16:creationId xmlns:a16="http://schemas.microsoft.com/office/drawing/2014/main" id="{E3BA7724-898E-8315-5046-BB3CD65441A6}"/>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10 Neoplasms in Lincolnshire (2021) </a:t>
            </a:r>
            <a:endParaRPr lang="en-GB" sz="1400" baseline="30000">
              <a:solidFill>
                <a:schemeClr val="accent1"/>
              </a:solidFill>
            </a:endParaRPr>
          </a:p>
        </p:txBody>
      </p:sp>
    </p:spTree>
    <p:extLst>
      <p:ext uri="{BB962C8B-B14F-4D97-AF65-F5344CB8AC3E}">
        <p14:creationId xmlns:p14="http://schemas.microsoft.com/office/powerpoint/2010/main" val="4976552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B88F1-F037-3836-DEAA-2E16D8E9C30C}"/>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DCE764DF-5E84-78B7-D11C-521119D350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EF0019D6-7F1C-88B1-D251-3894B378A4BE}"/>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4F487657-5312-88A8-A23B-B9F8E4DCF490}"/>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0D6FDFB9-1BE7-B053-AEA3-13330E9A5E21}"/>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4C36BEA7-F934-A6BA-277C-F09932865AEB}"/>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236A98BE-375D-563D-2277-CCE1AD34821D}"/>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B43C2C05-24EB-2264-329D-336A19D3AD0E}"/>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B1E01852-C223-9128-2220-E90B21CFB4BB}"/>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AD9E148E-C004-DA1D-4F5C-3D7BC7D99BD7}"/>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1199DE51-A0C5-8F90-1B56-5573DB68DD54}"/>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559D12A6-FD4B-07B1-13BA-7D46AAD972E2}"/>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9AAC7D60-E48A-AE94-9033-1D6A091292BB}"/>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F50C5D6C-0D86-FBDD-A60A-E217B0DA1D94}"/>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D5800154-1DD8-C70E-25EC-DB9F737EA42B}"/>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4EE89266-2252-C568-46CA-47B90CB40D86}"/>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C9540B20-684D-166E-A497-25381BC50F96}"/>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6F41CAA2-5B3D-C018-28A4-01B3AEF30694}"/>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638D7E11-3938-9FFD-9048-3BC224F0A11A}"/>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B8C8F38A-7F2C-1EDA-E8ED-2E5ACD337D87}"/>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76BDC088-CF45-C7B4-4818-E8B5F9F77EAD}"/>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00E5FEF6-4FC7-74C6-3197-2F54600586E9}"/>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635B0644-4B59-4732-DD7E-A25AFC956D0B}"/>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BDD151D1-B62B-83CB-AD11-BA99B4400494}"/>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290598C8-010F-C295-240D-14E316C82B5C}"/>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B3CCBD95-AD1B-398F-0604-DCFDDA47B387}"/>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D6ED1B73-27DA-68D2-88C8-8446F6F1340C}"/>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F4F8A7D7-B5F5-655F-64C8-2B62C3735AB1}"/>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7CDE098C-2C7E-981E-BCBF-F3CFFD334281}"/>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6F5F5BB6-F777-C42C-A67B-DFDA151610FE}"/>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03EB6E6B-7A5D-C2A8-42BF-0CE914740F95}"/>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36DFCC4E-162A-D509-8095-371AF95FD37D}"/>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F0B8DADC-CC34-3B19-40F2-5092E2394CA8}"/>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FC01D76B-196B-8EC4-52E8-ED1C0A1D90A4}"/>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D44E772B-1F8F-0FA9-005E-AFB50364EACC}"/>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8AA07CFB-6FF6-CA1C-C4D8-65435FC950CE}"/>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4B0F00EB-266D-FD10-2245-93A3E2027BAA}"/>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EB761164-819E-CB98-910A-EE521C74F714}"/>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B3043BE1-F810-54C6-732C-C5A65386C9FC}"/>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46EEA5A2-4827-E84D-FE7C-1375F1D87892}"/>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9A2C85A7-D277-CEC5-32D8-8E4CC5A4B157}"/>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91D829E2-597D-92F1-CF26-5195B23E99E9}"/>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58B116D3-ABF1-E758-2C58-F65D7DBF1A86}"/>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184B63FA-F461-9144-47E8-F1025E73911F}"/>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E5181364-50E2-921E-D368-327C04E03771}"/>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D590FF6E-4CA1-D94C-F585-4DA393DEC4C9}"/>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5406C880-5ECF-2D1C-97A4-ED8DC2842FC9}"/>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647E5158-1A78-E598-59B5-14778EF635B6}"/>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9F3473FD-CDD9-D67B-CBE1-9092DB87375C}"/>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AED22336-6C23-D0F7-3E41-4368AD508AD6}"/>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08A846C8-7AB0-A4A0-C573-1CBA82D44526}"/>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5EDB6D29-04F6-6B36-F907-EC37080599D7}"/>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DBA12A65-F69A-901D-9632-A8FE96E64C5C}"/>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C27EECCC-6198-A6E6-A94A-B1C3248134C8}"/>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DCAAE34A-B7F9-9304-4B6E-F011BEA9C401}"/>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02FF4608-1697-F39A-5359-A3E26A30F557}"/>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9B69A239-82E7-8B2D-9720-4647EC131451}"/>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CBCFFB29-76A8-A70D-71B5-E2B67B8FDB4E}"/>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A7F62825-E6CB-D670-2B80-343EBDF3006D}"/>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7241746F-6DB6-DDBD-9A7F-0FF778342D61}"/>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15426494-F803-8F8C-ECCA-427DE0E96389}"/>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2AF2323D-63E3-B548-9290-FBF678BD4178}"/>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C5832A68-16EF-DE24-B326-24C260AD7A03}"/>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0FD5790F-FF79-D908-7999-176042AE32F0}"/>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193C51E6-6BAD-BA46-C792-E6076244647F}"/>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BE107557-A299-2100-15E8-E5F1306AA583}"/>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FC7EB1A4-ACDC-EEC8-6550-155437FB6BFA}"/>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F61F0F78-8D37-435E-6700-8AC89CA65731}"/>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1B429F30-AD32-BCE0-7FF2-970C66C9B28F}"/>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8736D467-A550-D7C0-CFDF-B7888A217278}"/>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89A23CB2-4102-40F4-CA9D-96B065D6B430}"/>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E8EE5633-2907-3FA8-70F4-569C1770A554}"/>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16401E8B-D1C8-B698-4F89-6169C03A4F08}"/>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E4D398EE-B4CE-6D55-F4AD-4A3A72BCD423}"/>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2062A805-0A9F-B169-3621-63ACE4710907}"/>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A62358D7-8CD5-B204-9AC4-438EBDA02BB7}"/>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AE04E40A-FCC7-5227-836A-B42E2765DF26}"/>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CE92C64A-01EA-4136-DD41-3B99170EB1E6}"/>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E32C0B44-159A-A268-846C-402188384C0E}"/>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4AD53346-56C3-5554-21EB-18F8E8C7F767}"/>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9B043DE7-0DB5-91B5-BCDA-0CC68F8C50FA}"/>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414C1DE1-3DAD-E37C-AA18-7208E70B9116}"/>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1DD32CF8-F650-09E8-049C-E5FA07DCB71D}"/>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6D77B16E-4FFB-8005-E072-B96440E28CC6}"/>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96D2581A-B968-6207-DECF-25754E7DC27C}"/>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45321B3D-2A87-8F33-F74B-298B91639420}"/>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19F2DC10-F36F-B403-3C20-C7C6BC64AF80}"/>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824EF68E-32DE-166B-8596-AC7A0192FE4F}"/>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16649353-D61A-9D82-4619-104EB1306DE0}"/>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CAD80DEA-9820-0190-404B-24990F94F538}"/>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1DFD27F3-115F-33EF-DDAB-157C5CB212BF}"/>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115152DE-13E3-4781-F36C-DF81ECAB6BBA}"/>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EF7B9DF1-48FE-98E3-BF5D-6A5C1CC08F7B}"/>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1F01E0A7-B28F-DB6A-F947-C8818E58F245}"/>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46A9F355-96F1-BAA8-090C-5B81DA11DCAD}"/>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9D4F84CF-EBB1-334C-7902-B98EE5750AD6}"/>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E58861FB-F9DF-1BA4-332C-AED581DAA905}"/>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2CB95DD4-5630-A2DF-D4DD-095B594C6719}"/>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6314ECE0-1D93-D6F7-3A9A-3DE7696CA301}"/>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65735AFE-0F12-3323-D079-CC2FC708E046}"/>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A83FD144-2FD9-EF9B-BFE6-9B1FEE9C3832}"/>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81051611-3AA2-5F4D-99FA-812279B46DC5}"/>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6C7AF28F-56AF-55F4-6C3C-A0380A0B5347}"/>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829DBF33-F711-7735-CCFF-BBB197089EB5}"/>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BDCD21A9-50FF-DC7F-7AB5-449A4D8C0A03}"/>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DB048851-2AEA-2646-EC73-A6234B8340E4}"/>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50275CC6-7875-3D21-6323-DE11FAC1F6A4}"/>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A212AE8E-B1D9-79B0-BE6E-CDA5D14A36B5}"/>
                </a:ext>
              </a:extLst>
            </p:cNvPr>
            <p:cNvSpPr txBox="1"/>
            <p:nvPr/>
          </p:nvSpPr>
          <p:spPr>
            <a:xfrm>
              <a:off x="2972974" y="4852153"/>
              <a:ext cx="856415" cy="307777"/>
            </a:xfrm>
            <a:prstGeom prst="rect">
              <a:avLst/>
            </a:prstGeom>
            <a:noFill/>
          </p:spPr>
          <p:txBody>
            <a:bodyPr wrap="square" rtlCol="0">
              <a:spAutoFit/>
            </a:bodyPr>
            <a:lstStyle/>
            <a:p>
              <a:pPr algn="ctr"/>
              <a:r>
                <a:rPr lang="en-GB" sz="1400">
                  <a:solidFill>
                    <a:schemeClr val="bg1"/>
                  </a:solidFill>
                </a:rPr>
                <a:t>2%</a:t>
              </a:r>
            </a:p>
          </p:txBody>
        </p:sp>
      </p:grpSp>
      <p:sp>
        <p:nvSpPr>
          <p:cNvPr id="264" name="TextBox 263">
            <a:extLst>
              <a:ext uri="{FF2B5EF4-FFF2-40B4-BE49-F238E27FC236}">
                <a16:creationId xmlns:a16="http://schemas.microsoft.com/office/drawing/2014/main" id="{0C3B1BE4-EF87-3786-1A7B-C61FE2905868}"/>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75" name="TextBox 274">
            <a:extLst>
              <a:ext uri="{FF2B5EF4-FFF2-40B4-BE49-F238E27FC236}">
                <a16:creationId xmlns:a16="http://schemas.microsoft.com/office/drawing/2014/main" id="{3AFBFA1A-840B-79EF-70F9-82A83729B434}"/>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08B45EBC-E50C-0983-0E2C-58ADDFAE383E}"/>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54BFBBB1-4A64-BEBC-22A4-CB0C829D054D}"/>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sp>
        <p:nvSpPr>
          <p:cNvPr id="11" name="Rectangle 10">
            <a:extLst>
              <a:ext uri="{FF2B5EF4-FFF2-40B4-BE49-F238E27FC236}">
                <a16:creationId xmlns:a16="http://schemas.microsoft.com/office/drawing/2014/main" id="{637869A8-3FE7-0316-3330-717FACBC80EE}"/>
              </a:ext>
            </a:extLst>
          </p:cNvPr>
          <p:cNvSpPr/>
          <p:nvPr/>
        </p:nvSpPr>
        <p:spPr>
          <a:xfrm>
            <a:off x="1074964" y="1210704"/>
            <a:ext cx="4494561" cy="129893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75EA359-629A-0B60-B78E-55CAE5C4FDCC}"/>
              </a:ext>
            </a:extLst>
          </p:cNvPr>
          <p:cNvSpPr/>
          <p:nvPr/>
        </p:nvSpPr>
        <p:spPr>
          <a:xfrm>
            <a:off x="1074964" y="3898948"/>
            <a:ext cx="4494561" cy="175657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58B89B0-8591-27F7-6D31-3AB62796E9FE}"/>
              </a:ext>
            </a:extLst>
          </p:cNvPr>
          <p:cNvSpPr/>
          <p:nvPr/>
        </p:nvSpPr>
        <p:spPr>
          <a:xfrm>
            <a:off x="1985590" y="3450564"/>
            <a:ext cx="3579811" cy="448385"/>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4CD57C4-9975-0C77-F10E-7734AEA63591}"/>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10 Cardiovascular Diseases in Lincolnshire (2021) </a:t>
            </a:r>
            <a:endParaRPr lang="en-GB" sz="1400" baseline="30000">
              <a:solidFill>
                <a:schemeClr val="accent1"/>
              </a:solidFill>
            </a:endParaRPr>
          </a:p>
        </p:txBody>
      </p:sp>
      <p:pic>
        <p:nvPicPr>
          <p:cNvPr id="9" name="Picture 8">
            <a:extLst>
              <a:ext uri="{FF2B5EF4-FFF2-40B4-BE49-F238E27FC236}">
                <a16:creationId xmlns:a16="http://schemas.microsoft.com/office/drawing/2014/main" id="{35D7E0C5-AD22-D062-21E9-49441D233C18}"/>
              </a:ext>
            </a:extLst>
          </p:cNvPr>
          <p:cNvPicPr>
            <a:picLocks noChangeAspect="1"/>
          </p:cNvPicPr>
          <p:nvPr/>
        </p:nvPicPr>
        <p:blipFill>
          <a:blip r:embed="rId4"/>
          <a:stretch>
            <a:fillRect/>
          </a:stretch>
        </p:blipFill>
        <p:spPr>
          <a:xfrm>
            <a:off x="5764315" y="1280296"/>
            <a:ext cx="6079177" cy="4327313"/>
          </a:xfrm>
          <a:prstGeom prst="rect">
            <a:avLst/>
          </a:prstGeom>
        </p:spPr>
      </p:pic>
    </p:spTree>
    <p:extLst>
      <p:ext uri="{BB962C8B-B14F-4D97-AF65-F5344CB8AC3E}">
        <p14:creationId xmlns:p14="http://schemas.microsoft.com/office/powerpoint/2010/main" val="2265305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54E50-616F-9D50-758F-0D931756511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3AF6467-4FBD-430C-9288-E91453E3C60E}"/>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C5CF167B-89D6-6703-5628-289CC0784235}"/>
              </a:ext>
            </a:extLst>
          </p:cNvPr>
          <p:cNvSpPr txBox="1"/>
          <p:nvPr/>
        </p:nvSpPr>
        <p:spPr>
          <a:xfrm>
            <a:off x="411479" y="1008934"/>
            <a:ext cx="11244811" cy="830997"/>
          </a:xfrm>
          <a:prstGeom prst="rect">
            <a:avLst/>
          </a:prstGeom>
          <a:noFill/>
        </p:spPr>
        <p:txBody>
          <a:bodyPr wrap="square" rtlCol="0">
            <a:spAutoFit/>
          </a:bodyPr>
          <a:lstStyle/>
          <a:p>
            <a:r>
              <a:rPr lang="en-GB" sz="2400"/>
              <a:t>By 2040, Lincolnshire will be home to around 19.4k fewer people aged 0-17 years old – a decrease of 13% from 2026.</a:t>
            </a:r>
          </a:p>
        </p:txBody>
      </p:sp>
      <p:sp>
        <p:nvSpPr>
          <p:cNvPr id="51" name="TextBox 50">
            <a:extLst>
              <a:ext uri="{FF2B5EF4-FFF2-40B4-BE49-F238E27FC236}">
                <a16:creationId xmlns:a16="http://schemas.microsoft.com/office/drawing/2014/main" id="{A54478F9-B1AD-A736-8356-6D6B303A37D6}"/>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4" name="Picture 3" descr="A black and yellow text&#10;&#10;AI-generated content may be incorrect.">
            <a:extLst>
              <a:ext uri="{FF2B5EF4-FFF2-40B4-BE49-F238E27FC236}">
                <a16:creationId xmlns:a16="http://schemas.microsoft.com/office/drawing/2014/main" id="{8519EF62-6AFB-E581-556A-846A17DE05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pic>
        <p:nvPicPr>
          <p:cNvPr id="6" name="Picture 5">
            <a:extLst>
              <a:ext uri="{FF2B5EF4-FFF2-40B4-BE49-F238E27FC236}">
                <a16:creationId xmlns:a16="http://schemas.microsoft.com/office/drawing/2014/main" id="{A63597D1-31B2-A80D-3142-2BB32F8FF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spTree>
    <p:extLst>
      <p:ext uri="{BB962C8B-B14F-4D97-AF65-F5344CB8AC3E}">
        <p14:creationId xmlns:p14="http://schemas.microsoft.com/office/powerpoint/2010/main" val="22222700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ADA25-D21D-B56C-5B96-19E8F82BF6EE}"/>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B471C15C-F7E5-FD8B-C19A-1B53B7467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B50D95BE-354E-9DB7-E9B9-61CBA6543976}"/>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EE892DE2-71C5-0B37-EDAE-1D49829921CF}"/>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2E221DA9-C072-6DC6-DC41-09357F2A7B64}"/>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70BA44C7-205C-598C-0B07-B8F9D58B2E0F}"/>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1182BA18-C3AE-E73E-4BC6-BF0FED11DAE4}"/>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2A330B6D-BC71-3F3E-6824-2DDE4D1C3C79}"/>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F31356B1-BDAC-AC39-2EF2-3C16B3228430}"/>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FCB35D26-EE42-DF8C-EAE2-14FFFE7E1BE6}"/>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7DCF64F1-EA43-5DE5-8311-B139F68A4218}"/>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4E556391-154C-C1C9-83F4-F27CCD8581E0}"/>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6A83214B-E3CA-A721-9FAB-C9ACF8E2008E}"/>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8A19B282-F1EF-AB49-7EEB-1DD8F5579A19}"/>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8CF12C3B-0910-B504-BB7B-37C8F20541EC}"/>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8914C5A5-18FA-CC44-D406-FC5266CC5560}"/>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3663CAD9-BDE9-D271-D0AE-9097B7883D4D}"/>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5D00AFA9-8908-0365-8282-A0B22E904841}"/>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1FB1AB82-BA2B-DA43-077E-056A452B1874}"/>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C9330AA7-7D0A-0ABD-27A1-CBB0B2131AA7}"/>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F68263DE-59DD-5963-300A-161E78E7A106}"/>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C9A5B873-7BD6-4631-B442-ADF22FC9D0EA}"/>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62AAB3AA-F9CF-6CE5-E526-2BA064CD5B04}"/>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24B48444-7AE2-8A05-00BF-E150516B3743}"/>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16542357-5921-CEE5-2ACC-A38B4B5BC7BA}"/>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1537601B-1B0C-54F2-B19B-DB1F3D28A752}"/>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D85E684D-DFD3-CA63-5D40-958947570B44}"/>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55F2AAEB-7C38-4E13-545A-2F59BFB98FA1}"/>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1027F331-1719-075E-D2C4-D71872AF9901}"/>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E4129F56-5984-CD45-47DD-E49EF0558C52}"/>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537EE778-FAE5-2DF2-B3C0-40B8F1EA0ECB}"/>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32A88E36-DCF8-ED64-F17D-5131A83F3C70}"/>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4B9F207C-6709-169D-510B-956CF7F8ACFF}"/>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04E3D116-468B-6372-44F5-4BB4EB3B60C5}"/>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9DED3A9F-1E78-E6DC-6826-51C6F01BD00F}"/>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D6679AB1-64AE-BB7A-7916-993C0A9C73A1}"/>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598C8656-5311-6359-F4CA-460691BA8178}"/>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2D9B8256-26C5-400C-398A-93DDB8AF1FF8}"/>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ED25BB08-676E-ECED-D5D6-521274DCED2E}"/>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EDBD786F-CEF3-026A-CACD-FD19CA89E49D}"/>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C8BA3632-2AB5-A42C-9120-BD382FF71271}"/>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8C22232E-9A2C-1DDE-2CE8-BD635C2533B3}"/>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C73B8DD5-4925-56B8-B039-440043700347}"/>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4C1BE5EB-E171-771E-FB83-B698BC460BE2}"/>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0FD2E913-3391-6436-4E04-3965AEC26973}"/>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829C3F3F-1425-A1E1-4160-42D061B1A4B2}"/>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06E4A9F8-79AA-D5CE-0353-5A023E64B77C}"/>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529FA845-6758-EBD4-4772-E8CCE9D73BF3}"/>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00107106-AEE5-3620-3037-CDE5ED47A20A}"/>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96A74C1A-9DB9-45A1-AD4A-B1B40B3244FE}"/>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2C48701F-D1F8-735C-CC81-C73F4E61EFBB}"/>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FAC5696D-0407-A2EB-CE3F-682E78650520}"/>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B3931906-C68A-0E44-516C-6FB9DF93CF52}"/>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E2A259AC-7BAB-1B9A-B1D4-7C25D272C180}"/>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E7854DD7-4778-38AB-FB8C-0131B954438E}"/>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3E73F142-B71E-69CD-ED3D-487A13ACEC2A}"/>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4B4B3597-6E26-C852-832A-01F25E066356}"/>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AA959016-E6B7-5F0B-FE13-371555729175}"/>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E87C4B8A-AB1E-DC18-DA2A-E67ABFD760CC}"/>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63288BEB-F59D-9B87-CB84-47DB2B7E5C54}"/>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A9CE9A75-D159-CD47-1DF6-4FFC6AC441D7}"/>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B9880F36-A427-EC0C-58D7-6D5C9FA8D9FD}"/>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6D5722EC-C32B-E589-8941-738999ED88AC}"/>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E240F14D-44A2-5F63-7C6A-A569470D7199}"/>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FD3E86E1-D933-0474-1762-760BD120D3A4}"/>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9E6F5F7A-728A-351A-4598-7CEC0C4C187D}"/>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0BE497AF-00F6-AC89-A335-DD6589573D1E}"/>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87C16465-2082-08CD-61AD-971683BF3B8F}"/>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09146864-F6F5-4943-7DB9-7AD4E71FFEEF}"/>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4D4E05FE-EEC7-B625-F23D-049B2F9D69E8}"/>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A259BE70-B064-8D77-00CD-557B874C026A}"/>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4D19740B-2150-CCD1-756F-66CCD805AF3E}"/>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2636B2FA-6FA0-4282-1F38-3AFCFD979EE3}"/>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734A34E7-67CE-2422-CBF9-E57FC05103D0}"/>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06318FBA-974A-873B-5B3B-D1F936BE7D66}"/>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E1E7418B-D386-0A2C-53EC-0DC531039E70}"/>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040211CB-875D-9DDF-C0B4-45218CB67D51}"/>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F3E654DE-721D-7946-65C7-C704BC538842}"/>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C32B1EE2-CC2D-E72F-60E7-0A8EF6A79D37}"/>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E524A653-AB75-7E44-A914-82B3100B56AA}"/>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CB39CE85-D044-6C95-2000-B007CA05D9F5}"/>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CBEDF475-6689-EA3A-A584-0E83009A24FD}"/>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8C085559-E2E5-C852-EC6B-F35E8BEA1581}"/>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D9ED7F9A-B807-A1C8-3276-E49996A72C52}"/>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C312886E-1CBE-7C76-9D34-B82D1C046B30}"/>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500D9EF6-E505-5CC6-5D5E-2DCE60B9F5EC}"/>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C2B9C632-2D22-D7A8-9D07-36E8849D46E5}"/>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C0A30243-2D20-0666-543B-4C766C25A3D7}"/>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FFD24D9D-CD2E-AC05-2F21-B4F61A003232}"/>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BDC25B20-5558-E640-7B6F-51A88DD8E4D5}"/>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F2D4A8B2-5B84-3710-265A-817FCCB937C2}"/>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CE5BEE14-81A2-FD53-6B03-1C3AA24661E7}"/>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D3CACEBA-AEA9-2875-D3B6-868FB66DE503}"/>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82D38FD1-C131-A5F9-3669-3E3257953964}"/>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C2879AE5-2D44-B4E9-9EA6-3835469FEFAB}"/>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0493CD68-979B-527C-9421-291109D53523}"/>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1B946198-04A5-E711-23AF-A50FD639AED4}"/>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FED7ABE2-4D18-DF3F-921C-222841D3857D}"/>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2EE6EF05-3280-1B24-B149-9E30DE6B0DAD}"/>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55ADEE61-D952-EA18-D532-D139411CAA8F}"/>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0DB63E96-FF67-4065-BFEC-3C7EE70DAE52}"/>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D257D7E2-2C14-4988-25CE-229312622527}"/>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F658D046-D306-8F36-1232-F5BC535F8541}"/>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A5C0F037-A8C3-7A80-240C-F6EBC25C59FB}"/>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F7D5C192-5CD6-2CE7-E954-5C31756B4E9F}"/>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E5C23244-4F1A-1389-32D4-1ECB080F91FC}"/>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BF7C42E1-130C-B182-C2B3-23B3A2756793}"/>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417AFC6E-0346-AB4C-51F0-65906280C207}"/>
                </a:ext>
              </a:extLst>
            </p:cNvPr>
            <p:cNvSpPr txBox="1"/>
            <p:nvPr/>
          </p:nvSpPr>
          <p:spPr>
            <a:xfrm>
              <a:off x="2972974" y="4852153"/>
              <a:ext cx="856415" cy="307777"/>
            </a:xfrm>
            <a:prstGeom prst="rect">
              <a:avLst/>
            </a:prstGeom>
            <a:noFill/>
          </p:spPr>
          <p:txBody>
            <a:bodyPr wrap="square" rtlCol="0">
              <a:spAutoFit/>
            </a:bodyPr>
            <a:lstStyle/>
            <a:p>
              <a:pPr algn="ctr"/>
              <a:r>
                <a:rPr lang="en-GB" sz="1400">
                  <a:solidFill>
                    <a:schemeClr val="bg1"/>
                  </a:solidFill>
                </a:rPr>
                <a:t>2%</a:t>
              </a:r>
            </a:p>
          </p:txBody>
        </p:sp>
      </p:grpSp>
      <p:sp>
        <p:nvSpPr>
          <p:cNvPr id="264" name="TextBox 263">
            <a:extLst>
              <a:ext uri="{FF2B5EF4-FFF2-40B4-BE49-F238E27FC236}">
                <a16:creationId xmlns:a16="http://schemas.microsoft.com/office/drawing/2014/main" id="{BE7846F6-4960-77D8-C81C-92CB858355AD}"/>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75" name="TextBox 274">
            <a:extLst>
              <a:ext uri="{FF2B5EF4-FFF2-40B4-BE49-F238E27FC236}">
                <a16:creationId xmlns:a16="http://schemas.microsoft.com/office/drawing/2014/main" id="{8D7FB766-A32B-8AB9-0FAB-569FE2940852}"/>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CC3EE9A1-3E0A-2903-A753-2350043A34C1}"/>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17E34055-932E-7C0C-BBA6-007A52F1A621}"/>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sp>
        <p:nvSpPr>
          <p:cNvPr id="11" name="Rectangle 10">
            <a:extLst>
              <a:ext uri="{FF2B5EF4-FFF2-40B4-BE49-F238E27FC236}">
                <a16:creationId xmlns:a16="http://schemas.microsoft.com/office/drawing/2014/main" id="{67107D74-73CC-6B45-0867-8533460B9E47}"/>
              </a:ext>
            </a:extLst>
          </p:cNvPr>
          <p:cNvSpPr/>
          <p:nvPr/>
        </p:nvSpPr>
        <p:spPr>
          <a:xfrm>
            <a:off x="1074964" y="1210704"/>
            <a:ext cx="4494561" cy="219775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E32C6A8-2269-FC34-D974-AA9C258FBBC2}"/>
              </a:ext>
            </a:extLst>
          </p:cNvPr>
          <p:cNvSpPr/>
          <p:nvPr/>
        </p:nvSpPr>
        <p:spPr>
          <a:xfrm>
            <a:off x="1074964" y="4356588"/>
            <a:ext cx="4494561" cy="129893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F3BB8711-E22A-F8F4-D33F-AF984E383FAA}"/>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Respiratory Infections &amp; TB in Lincolnshire (2021) </a:t>
            </a:r>
            <a:endParaRPr lang="en-GB" sz="1400" baseline="30000">
              <a:solidFill>
                <a:schemeClr val="accent1"/>
              </a:solidFill>
            </a:endParaRPr>
          </a:p>
        </p:txBody>
      </p:sp>
      <p:pic>
        <p:nvPicPr>
          <p:cNvPr id="10" name="Picture 9">
            <a:extLst>
              <a:ext uri="{FF2B5EF4-FFF2-40B4-BE49-F238E27FC236}">
                <a16:creationId xmlns:a16="http://schemas.microsoft.com/office/drawing/2014/main" id="{4CBAC4DF-1042-9547-C510-66BA8EF6CBBD}"/>
              </a:ext>
            </a:extLst>
          </p:cNvPr>
          <p:cNvPicPr>
            <a:picLocks noChangeAspect="1"/>
          </p:cNvPicPr>
          <p:nvPr/>
        </p:nvPicPr>
        <p:blipFill>
          <a:blip r:embed="rId4"/>
          <a:stretch>
            <a:fillRect/>
          </a:stretch>
        </p:blipFill>
        <p:spPr>
          <a:xfrm>
            <a:off x="5764316" y="1248146"/>
            <a:ext cx="6044393" cy="3978763"/>
          </a:xfrm>
          <a:prstGeom prst="rect">
            <a:avLst/>
          </a:prstGeom>
        </p:spPr>
      </p:pic>
      <p:sp>
        <p:nvSpPr>
          <p:cNvPr id="14" name="Rectangle 13">
            <a:extLst>
              <a:ext uri="{FF2B5EF4-FFF2-40B4-BE49-F238E27FC236}">
                <a16:creationId xmlns:a16="http://schemas.microsoft.com/office/drawing/2014/main" id="{8F048418-29D2-8924-91AF-35E7FFA08F4D}"/>
              </a:ext>
            </a:extLst>
          </p:cNvPr>
          <p:cNvSpPr/>
          <p:nvPr/>
        </p:nvSpPr>
        <p:spPr>
          <a:xfrm>
            <a:off x="1082941" y="3407083"/>
            <a:ext cx="853926" cy="450333"/>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45884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C17C3-3FFC-B1CF-C826-716D66CDAF1A}"/>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D29A0EA0-6435-52F3-4C61-D3276FDF3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1267D296-411B-AA8E-3993-DD62FDEAD91D}"/>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F0325D07-1933-4DF5-0F2D-9BB5FB4214C7}"/>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43CC82F0-864B-854C-1F6B-CAF03E3FE9D7}"/>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33C2904E-EC81-A68F-0104-F82F7CCD29FC}"/>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4D73FB8E-8654-9056-B789-6F3A05ABF89B}"/>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03EAEADC-013B-3EF7-E580-C514E3D7C824}"/>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4D531266-AAFE-428C-A436-92166E423E3A}"/>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10BD4423-478E-5F63-D853-9A869B5550D5}"/>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27229972-AF47-9990-C888-4FA327DC3AF0}"/>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64146D8A-FDC3-85E1-FEB3-103F8185D5C1}"/>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0ABA97AB-A299-C980-0214-1012A078FE9E}"/>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CF0C5884-D73D-B210-CA2A-62AD9401E122}"/>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4BB18FD8-420D-639E-EAF8-572A5BFE494B}"/>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62BFB894-D5CB-7E65-64CE-40A3613CA798}"/>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B6501896-9A84-69F4-CD89-91E5D2E4898A}"/>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44FCB483-3E6E-2CF2-16E1-FF6A67D0AE49}"/>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EB4236C5-ECBE-3CE2-3CC4-5F0975C3F2FB}"/>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1A28EE54-45EB-ADF9-623A-B9A8A0E600F2}"/>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21BB4EC7-CF4D-152E-2E4E-DD34A09D1C8A}"/>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8E71E02F-6477-0B6B-A5C2-2733F2687F16}"/>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F671367F-2F30-4B2F-0590-420A44847AB2}"/>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26E163C6-5957-50B6-5F42-4A211DDA0A20}"/>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08841BDA-2F40-DDBD-F859-0FA110A8F0AE}"/>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605CA138-6CE4-38C2-F6E6-8EF8DB2A53B5}"/>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A4F0D205-A5EE-7E71-1651-2C921F0F310B}"/>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246ACF4A-9F99-53B8-6A0F-0AD3E4B7D026}"/>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9431AEAF-3D67-3A89-36D9-8B3B745E2CE0}"/>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04199B4C-486A-793E-2FAF-309C1DD12BA5}"/>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B588891E-B961-1A66-2810-7AA99FEE203D}"/>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4930D864-B61F-A309-E0A1-6D834B088502}"/>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83674FEC-C34F-7BFF-B115-0DC027507820}"/>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4B354A34-D20B-FDBB-1100-2CDD01AE7011}"/>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94C4F6FD-E879-7D5E-85F0-1317E430812C}"/>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6C3F6D83-9041-0135-53DA-5B816C95E400}"/>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E803DE95-23AF-3A07-C551-1A9D3E114D92}"/>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96C3D45D-C8DE-5B7F-CECC-B154C0E2A3E9}"/>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FB922CD2-C690-0B41-A75A-235E8DBEC63A}"/>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C6217E12-3B16-A9DD-0D2B-FB263C8B714D}"/>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170A15D0-5F82-C786-679E-A82B8FA222D2}"/>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B945FF43-1C45-7347-FAAD-1BFAECD7A404}"/>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E517F3B9-23B7-3EAC-8C01-F6B6FCF0F415}"/>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9511B436-6B48-9C13-DD38-BFBEED329824}"/>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3F9C0A47-815E-9EE4-3DE3-F780FDE1585C}"/>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81333836-E12F-338A-C187-8A192C66FB6C}"/>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FEED4B98-ABFC-8BA3-525B-2C8DBB542F76}"/>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D89645C2-9463-EB5F-330A-8405DECE84D2}"/>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ABAE47A0-7175-2287-5132-2C79B0BF34D4}"/>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E387515D-5D8D-A936-3D28-533B4CB94EF7}"/>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2FAE1670-A6B9-2DF1-7DB9-E6A89607D13C}"/>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DB26F105-C4E3-7F54-8220-98254DC1C17E}"/>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9D06A390-1A62-2459-177D-93F5F0B57FAC}"/>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4E59A033-EA1D-F7F5-B00F-E28E12259EBD}"/>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C180F0B5-2780-9160-1F7F-BCECF2158A87}"/>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680BBC73-A53A-C87A-7E9B-6800411427B0}"/>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C94A272E-9D8C-83BF-917E-BA62F47BA43B}"/>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5009407B-F47D-126A-3E88-5CFC8CD6C38F}"/>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1CA21D67-6347-A26D-B96E-FD9ADF02F618}"/>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A3B4CE79-56F4-7500-9F74-B4D834A4E03B}"/>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619E28DB-66AF-27E8-424E-24C70BA2E863}"/>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B6019A72-147B-10FD-8505-52AFC9CDAF5F}"/>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D45BD73B-20A9-9A75-6634-CDC85B6C1911}"/>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A7A92761-5AE0-5F79-20D7-F21048ACD194}"/>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1227A309-486B-49D4-1599-E7BBBEE51167}"/>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14579F6E-EE52-4710-B019-8FE05603316B}"/>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4E45EFE0-96BC-EAC3-1790-E382B5A90371}"/>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587C1A75-AF21-3B55-CE20-C13FE831576B}"/>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0FEC20E9-E841-6FE2-63C0-B736D8CA3E8A}"/>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7227CBAD-E177-AC85-6AA6-F2D30A92065A}"/>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6F41AF44-A367-664F-9E55-ED701ED741CD}"/>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67A2737B-6311-789D-3470-6B4BB768552F}"/>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C98EBD10-02C2-DE31-1F85-190F839B535A}"/>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9D9CE5E4-1B4A-F3B7-48B2-C8FCF21D7287}"/>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A5DAEF3E-99EC-A977-4FDB-5D42EE95D53A}"/>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1FB736CA-C9A6-F48D-CE9D-3CBF01A08517}"/>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BC05FB34-E923-F8E2-4827-09FEF3FEB549}"/>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57C0D984-3CD9-CFC9-4E40-AC70750C8BAC}"/>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556598BD-0E37-AB4C-7E3F-FB6BCC6A1346}"/>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5991A456-0C1D-3700-4385-3BE1FDE4070C}"/>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C24AAF0B-34E6-6ED4-08F3-68363ED2725F}"/>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E3398BF7-1224-49EF-1784-37A83F3F2C9E}"/>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2307F0D4-7D36-D50F-BF2C-8959CA732A69}"/>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429AB4CD-2C5F-36AF-820C-577BFF4A5917}"/>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B37989BA-3D8F-4552-FC7D-132B9FEB4DA8}"/>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55E27462-6E24-DE8B-2FC7-87F859ED679E}"/>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43EE64D3-7461-2F84-23B6-B421B899CF04}"/>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80DA9342-B574-7E1C-9DD4-578E32681F26}"/>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D77E0DB5-FCE3-100F-8CE8-D07CD5265CDD}"/>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5D01C8E9-7391-78FC-A4CA-15350C51DC51}"/>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63511677-FDB5-14E5-7981-A7FE1555E2F9}"/>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52097187-2B30-3738-683C-8D6225B7145C}"/>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31C84A35-F31E-B9B2-30C2-976AD78C9384}"/>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6B2C9200-3C28-325B-A613-A800FABAD819}"/>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97F4B282-9D65-0CE6-EAA7-C267C532F45D}"/>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88D6672E-4195-B0AB-1249-CFB61B89150E}"/>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AEAA385D-15C6-8380-04F5-59B20674B303}"/>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19B42133-B22B-1E38-7B26-97E78C2BE1C9}"/>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968F5C32-7B02-1F63-0C77-9CA627482FD2}"/>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45FB29D2-FB43-DAE4-2F61-9904B5B3A140}"/>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EC498BC0-AAD2-9000-82E9-7770964B1F04}"/>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492EEFDC-77C9-9264-E70C-385E8E2BC3E4}"/>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ADBAD5B4-7823-7F91-535B-BE28803A1F0B}"/>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42F17666-F532-5D43-EACF-87D82C85EEBF}"/>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C0555BE9-8FE1-4D6C-864E-E91929EB885B}"/>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40311B97-0BEF-037C-B703-99F130994801}"/>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14B19F9A-DBB2-C8F1-AE53-9203F78E81C6}"/>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36990939-CBB6-5DAE-A0B5-279A18FD20F2}"/>
                </a:ext>
              </a:extLst>
            </p:cNvPr>
            <p:cNvSpPr txBox="1"/>
            <p:nvPr/>
          </p:nvSpPr>
          <p:spPr>
            <a:xfrm>
              <a:off x="2972974" y="4852153"/>
              <a:ext cx="856415" cy="307777"/>
            </a:xfrm>
            <a:prstGeom prst="rect">
              <a:avLst/>
            </a:prstGeom>
            <a:noFill/>
          </p:spPr>
          <p:txBody>
            <a:bodyPr wrap="square" rtlCol="0">
              <a:spAutoFit/>
            </a:bodyPr>
            <a:lstStyle/>
            <a:p>
              <a:pPr algn="ctr"/>
              <a:r>
                <a:rPr lang="en-GB" sz="1400">
                  <a:solidFill>
                    <a:schemeClr val="bg1"/>
                  </a:solidFill>
                </a:rPr>
                <a:t>2%</a:t>
              </a:r>
            </a:p>
          </p:txBody>
        </p:sp>
      </p:grpSp>
      <p:sp>
        <p:nvSpPr>
          <p:cNvPr id="264" name="TextBox 263">
            <a:extLst>
              <a:ext uri="{FF2B5EF4-FFF2-40B4-BE49-F238E27FC236}">
                <a16:creationId xmlns:a16="http://schemas.microsoft.com/office/drawing/2014/main" id="{F5758325-F921-429C-1298-D58F30495906}"/>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75" name="TextBox 274">
            <a:extLst>
              <a:ext uri="{FF2B5EF4-FFF2-40B4-BE49-F238E27FC236}">
                <a16:creationId xmlns:a16="http://schemas.microsoft.com/office/drawing/2014/main" id="{07367A1E-E65A-C9D4-DB04-27DDF111BD70}"/>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6DC6827F-1EFE-338F-9D3E-6A28771E8F0F}"/>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F8EC7181-D22B-9D3F-9361-229BAEDD3F7B}"/>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sp>
        <p:nvSpPr>
          <p:cNvPr id="11" name="Rectangle 10">
            <a:extLst>
              <a:ext uri="{FF2B5EF4-FFF2-40B4-BE49-F238E27FC236}">
                <a16:creationId xmlns:a16="http://schemas.microsoft.com/office/drawing/2014/main" id="{5CC7DF30-5A37-494F-F57F-E98302772A71}"/>
              </a:ext>
            </a:extLst>
          </p:cNvPr>
          <p:cNvSpPr/>
          <p:nvPr/>
        </p:nvSpPr>
        <p:spPr>
          <a:xfrm>
            <a:off x="1074964" y="1210704"/>
            <a:ext cx="4494561" cy="309658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F69009E-0940-A356-5B5B-B3FC6B7D88DF}"/>
              </a:ext>
            </a:extLst>
          </p:cNvPr>
          <p:cNvSpPr/>
          <p:nvPr/>
        </p:nvSpPr>
        <p:spPr>
          <a:xfrm>
            <a:off x="1074964" y="4806000"/>
            <a:ext cx="4494561" cy="849525"/>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E0B4BA7-4256-ACF0-EB1A-3425CD75140D}"/>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Chronic Respiratory Diseases in Lincolnshire (2021) </a:t>
            </a:r>
            <a:endParaRPr lang="en-GB" sz="1400" baseline="30000">
              <a:solidFill>
                <a:schemeClr val="accent1"/>
              </a:solidFill>
            </a:endParaRPr>
          </a:p>
        </p:txBody>
      </p:sp>
      <p:sp>
        <p:nvSpPr>
          <p:cNvPr id="6" name="Rectangle 5">
            <a:extLst>
              <a:ext uri="{FF2B5EF4-FFF2-40B4-BE49-F238E27FC236}">
                <a16:creationId xmlns:a16="http://schemas.microsoft.com/office/drawing/2014/main" id="{DCB83226-7227-D50D-1F7F-EA64017E862E}"/>
              </a:ext>
            </a:extLst>
          </p:cNvPr>
          <p:cNvSpPr/>
          <p:nvPr/>
        </p:nvSpPr>
        <p:spPr>
          <a:xfrm>
            <a:off x="4258790" y="4356589"/>
            <a:ext cx="1310736" cy="449411"/>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4CC9DE20-3379-0F5E-23B0-F5CFF1F06D1D}"/>
              </a:ext>
            </a:extLst>
          </p:cNvPr>
          <p:cNvPicPr>
            <a:picLocks noChangeAspect="1"/>
          </p:cNvPicPr>
          <p:nvPr/>
        </p:nvPicPr>
        <p:blipFill>
          <a:blip r:embed="rId4"/>
          <a:stretch>
            <a:fillRect/>
          </a:stretch>
        </p:blipFill>
        <p:spPr>
          <a:xfrm>
            <a:off x="5764316" y="1291769"/>
            <a:ext cx="6249441" cy="4137561"/>
          </a:xfrm>
          <a:prstGeom prst="rect">
            <a:avLst/>
          </a:prstGeom>
        </p:spPr>
      </p:pic>
    </p:spTree>
    <p:extLst>
      <p:ext uri="{BB962C8B-B14F-4D97-AF65-F5344CB8AC3E}">
        <p14:creationId xmlns:p14="http://schemas.microsoft.com/office/powerpoint/2010/main" val="7309449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8100B-D2BE-84F9-107D-27113C459410}"/>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7A6ACE63-21E5-DF3F-FFC7-D8337D561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8F02EDE7-D90B-9287-49C8-35A7A3878077}"/>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7D26EB42-2734-8019-6006-B48F50E7EA72}"/>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11BB61C0-100D-2EC9-DF4C-E8AA51CACCDE}"/>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8F65F68C-F870-0984-3EF2-154DCB935C93}"/>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102EE4D3-86AB-4FC7-9702-724E43E8D548}"/>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1D421172-1DA8-91CF-E411-8DC3FD7DD0FF}"/>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E36BEFDA-CFAF-DB84-3AC6-80C0C600DCB2}"/>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69499FA6-E3E1-B476-B7D1-E304C50FE4B0}"/>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1E42D65E-55F9-691D-9367-C807273F5D59}"/>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EFE22FB7-FB9E-CCF2-48C1-B280791CC72F}"/>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76C6501D-C344-1126-813A-C03775FD182E}"/>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13DA8759-008D-C611-97E1-D3E84540460A}"/>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CF224443-FE47-5A7E-6CD7-DABCC8338369}"/>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21ECE199-A479-6E89-FF01-191D233E2986}"/>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81C20E67-EF0B-9FA7-17B6-A1D0148D42D4}"/>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DF8A8A6F-B379-4504-4676-E9D4D044E2D3}"/>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961FCCB2-EE60-7C60-540B-E197EE1A6FF3}"/>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003347F1-E62B-8137-634C-F2FAFFBC4171}"/>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B7913F8B-A0E3-C4BA-0792-DBC8AF89EA49}"/>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359127CD-263A-46A0-C260-E6E02F656E29}"/>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8D46798B-CAD6-D439-35CD-210D7A006DDA}"/>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E9D84D30-509A-CB7A-FB1B-31909060C049}"/>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0B8CEDAB-164F-DFDD-02A9-4CCDBE70A712}"/>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64DA335D-4CD0-9D42-893E-4B8ECC109AEE}"/>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DABC2F9E-962F-4737-7CB1-225ECCEC472C}"/>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C938EA27-A38F-812E-0501-23FE76FBCA2D}"/>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9DE0D3BC-7EE6-4C90-9489-B5ACE040D18F}"/>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E91B0434-B427-E678-55F0-FCE929DE942D}"/>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464D9945-6443-C2B4-B90A-64FC0392F69B}"/>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9374F994-0346-D598-F2CA-5290306A7F2A}"/>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EAC184E5-BD5A-798D-7EA8-94327D20A1EE}"/>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971D2501-0361-D83E-CB42-C68AF96DDD82}"/>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87E04089-EB16-EFED-7D70-0CABAE84124B}"/>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7E6CBC7F-3542-FBF1-B8D4-D4D4D0CCE848}"/>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D6B248D7-C70F-FB0F-70B7-5BF6A2EA12A3}"/>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674A7A57-A511-8117-D5D5-491E115410A6}"/>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0DC8109D-EDCC-343B-4DC8-422DABAA0143}"/>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F86B9C72-E46C-0CE0-5097-FC6AE4AE4822}"/>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6471A6F9-8EE1-119F-53FC-DD97EAAEA696}"/>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752C39EC-020C-1CC7-9480-F353ACDE6009}"/>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108B8C94-8621-098A-C2AB-6C3DBF9998C7}"/>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88E45E1D-77A8-BDA1-3B0A-586F4F49BDCC}"/>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D1C90A2F-275A-9238-CB8D-CE4B6A994994}"/>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22A7145D-6E6D-C364-477F-0FA974BBC0D3}"/>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AD37B974-F547-7856-B6E4-117496EB268F}"/>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D967E3BA-52BE-A095-929A-22C772476967}"/>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0EE74D45-BE32-C869-8416-C0F2049540E3}"/>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06DDD899-27C1-B2D6-FA0E-81E9861E75A7}"/>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442F955F-CD29-743B-6485-BEDAA0F60F1B}"/>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DB25FB2C-4F06-1F2B-6214-6646304884D0}"/>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3951B67B-305A-D29D-D454-1D162FA968CB}"/>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8C9313C5-91EC-3013-DDE5-7642A06D0882}"/>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4C4F2FD8-2852-FED7-9D32-C68426D22D59}"/>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38C3AD02-D24F-3393-56A6-CE2E215A824F}"/>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B429A2D1-DB37-4AF8-8D3A-151D649E7F09}"/>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1818CF09-C502-6912-15D3-8751C9050ED9}"/>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CA2B6FD8-1BFD-4143-4FC7-EABF5F7A10BF}"/>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5BA9426A-02B3-A1FD-E7FF-28DFC9A98BDD}"/>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4F993F51-9C1A-6238-49FA-92AABB3402E5}"/>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3DCE9D90-5424-06E5-5735-F0D226610C8C}"/>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15EBAB17-6174-A71B-B4A0-28936F9511BC}"/>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A301FE1C-BC4F-2EDB-0E7E-4B851860DD47}"/>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67E2A916-80EA-9324-9D05-ED87BB989B6C}"/>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1B875163-A9AA-9A57-E2F1-E4D77476658B}"/>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F7FCA47A-47C0-F9F9-CAAE-01436E82F7AF}"/>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E98B8014-63B5-FBBA-4DA5-EE71690D70B4}"/>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615A5114-ACA6-30E4-10D6-23AC9F9E8864}"/>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06DFE10D-A230-D48D-9C72-4C8CE3ADABE8}"/>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B0587A25-A70B-03E7-FC52-26EE4D3CB55C}"/>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C0046E13-1C63-993F-229C-2C88312D0F7C}"/>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8556500F-185C-EF0E-A363-DB996589DD34}"/>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FB77AF65-9367-19F3-9A9E-E8312D7C05D9}"/>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315521C0-3726-0A90-5A8A-48C84E2E2C9C}"/>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A4E33B5D-7C5F-D250-1DCB-E1A2D97D5894}"/>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F3A63E90-DEB7-610D-82B9-644281831748}"/>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087397CE-7E58-1B9D-0512-3DC0CEF541F9}"/>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218971AB-1D2A-7CE5-8286-26D858A83EFF}"/>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71E475C3-3920-E271-93FE-224A6B99D17A}"/>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0931DC03-95AC-9FAF-DB37-3D771109816A}"/>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46F88BD4-177D-BA73-EB47-1714C59FE6FF}"/>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93F56ED6-0B6A-0ADC-3839-F1473CBAB486}"/>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5E6E8D9B-DAD6-6B29-5717-3F9F828866A9}"/>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020B6BBE-D810-BC7B-5F8D-4293B03B6609}"/>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C5BD1067-849C-29D8-11A7-C5D1903DC165}"/>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2A4842D8-22CD-0EBF-5B0C-011D10D53C2E}"/>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546F4C05-0207-9365-567A-B73FB7E38838}"/>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1213D151-32EB-0F50-8FDB-69C72E91D120}"/>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BBD5AD07-DB19-CEBA-A16E-1B7B0EBCD430}"/>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5A91AEAC-2484-6CDA-5D69-63132A3B88FC}"/>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BB01DAA9-284B-D1A2-A93B-6DA4208AC583}"/>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37269652-E3A5-7BEB-5655-203C71835B7D}"/>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31CFA28A-596C-D968-C210-FF5EFD466530}"/>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7CAC1114-5DA2-E276-1DBA-B5DEB0E8EF2E}"/>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E7E6959D-BDAA-8A7C-3B4F-C624814CD657}"/>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2317D239-EF37-D8B6-A411-CBF43B425A40}"/>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31FA34A2-BE0A-9A2F-DC9F-FD1413EB2961}"/>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35FCAB4F-6150-7E16-074A-C8AF9C8C6194}"/>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9A9902DD-4753-F44D-85F3-227617E7112A}"/>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78A1D9B7-6CCC-8A61-C2D1-9289FF14E6F0}"/>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4599A699-448E-8997-FC92-D0E29688AA32}"/>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93BF4B60-A6FE-073F-A773-616EA301FE08}"/>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CC233A58-7343-01D3-6055-9092EDDEF4D0}"/>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2BD14535-51C8-0190-88DD-CF9905B8CE8A}"/>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F9327C92-A0B7-1F7D-56E2-9484282774E9}"/>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11825652-E191-E146-5779-49E6F8704095}"/>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141458CA-4C4E-ED28-D81C-74ABBACDAE3D}"/>
                </a:ext>
              </a:extLst>
            </p:cNvPr>
            <p:cNvSpPr txBox="1"/>
            <p:nvPr/>
          </p:nvSpPr>
          <p:spPr>
            <a:xfrm>
              <a:off x="2972974" y="4852153"/>
              <a:ext cx="856415" cy="307777"/>
            </a:xfrm>
            <a:prstGeom prst="rect">
              <a:avLst/>
            </a:prstGeom>
            <a:noFill/>
          </p:spPr>
          <p:txBody>
            <a:bodyPr wrap="square" rtlCol="0">
              <a:spAutoFit/>
            </a:bodyPr>
            <a:lstStyle/>
            <a:p>
              <a:pPr algn="ctr"/>
              <a:r>
                <a:rPr lang="en-GB" sz="1400">
                  <a:solidFill>
                    <a:schemeClr val="bg1"/>
                  </a:solidFill>
                </a:rPr>
                <a:t>2%</a:t>
              </a:r>
            </a:p>
          </p:txBody>
        </p:sp>
      </p:grpSp>
      <p:sp>
        <p:nvSpPr>
          <p:cNvPr id="264" name="TextBox 263">
            <a:extLst>
              <a:ext uri="{FF2B5EF4-FFF2-40B4-BE49-F238E27FC236}">
                <a16:creationId xmlns:a16="http://schemas.microsoft.com/office/drawing/2014/main" id="{5CB86BC4-4917-F955-DDDA-7B8C982D3B72}"/>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75" name="TextBox 274">
            <a:extLst>
              <a:ext uri="{FF2B5EF4-FFF2-40B4-BE49-F238E27FC236}">
                <a16:creationId xmlns:a16="http://schemas.microsoft.com/office/drawing/2014/main" id="{3A24CCED-4A9E-B3E3-ECD1-6C5A6B019856}"/>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D0A3E0F5-0822-363B-1257-5036C7B202E9}"/>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2CDAC590-9CDA-2401-B668-F5ED901B8E2D}"/>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sp>
        <p:nvSpPr>
          <p:cNvPr id="11" name="Rectangle 10">
            <a:extLst>
              <a:ext uri="{FF2B5EF4-FFF2-40B4-BE49-F238E27FC236}">
                <a16:creationId xmlns:a16="http://schemas.microsoft.com/office/drawing/2014/main" id="{62F01265-E475-ABE4-8C7B-E5C91374CB65}"/>
              </a:ext>
            </a:extLst>
          </p:cNvPr>
          <p:cNvSpPr/>
          <p:nvPr/>
        </p:nvSpPr>
        <p:spPr>
          <a:xfrm>
            <a:off x="1074964" y="1210704"/>
            <a:ext cx="4494561" cy="309658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C3A7369-F00D-5ACD-9FCA-ADD288CD06F3}"/>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Neurological Disorders in Lincolnshire (2021) </a:t>
            </a:r>
            <a:endParaRPr lang="en-GB" sz="1400" baseline="30000">
              <a:solidFill>
                <a:schemeClr val="accent1"/>
              </a:solidFill>
            </a:endParaRPr>
          </a:p>
        </p:txBody>
      </p:sp>
      <p:sp>
        <p:nvSpPr>
          <p:cNvPr id="6" name="Rectangle 5">
            <a:extLst>
              <a:ext uri="{FF2B5EF4-FFF2-40B4-BE49-F238E27FC236}">
                <a16:creationId xmlns:a16="http://schemas.microsoft.com/office/drawing/2014/main" id="{61769556-842D-1EAA-1546-73DE12C81142}"/>
              </a:ext>
            </a:extLst>
          </p:cNvPr>
          <p:cNvSpPr/>
          <p:nvPr/>
        </p:nvSpPr>
        <p:spPr>
          <a:xfrm>
            <a:off x="1074965" y="4299058"/>
            <a:ext cx="3130122" cy="1348235"/>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6CD8CC4-6B77-C7F7-0B74-8D8FD76E32FB}"/>
              </a:ext>
            </a:extLst>
          </p:cNvPr>
          <p:cNvSpPr/>
          <p:nvPr/>
        </p:nvSpPr>
        <p:spPr>
          <a:xfrm>
            <a:off x="4205086" y="5255413"/>
            <a:ext cx="1364440" cy="4001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E983AE7C-E011-6868-7C55-C0B9A14D3762}"/>
              </a:ext>
            </a:extLst>
          </p:cNvPr>
          <p:cNvPicPr>
            <a:picLocks noChangeAspect="1"/>
          </p:cNvPicPr>
          <p:nvPr/>
        </p:nvPicPr>
        <p:blipFill>
          <a:blip r:embed="rId4"/>
          <a:stretch>
            <a:fillRect/>
          </a:stretch>
        </p:blipFill>
        <p:spPr>
          <a:xfrm>
            <a:off x="5764315" y="1241780"/>
            <a:ext cx="6300899" cy="4300037"/>
          </a:xfrm>
          <a:prstGeom prst="rect">
            <a:avLst/>
          </a:prstGeom>
        </p:spPr>
      </p:pic>
    </p:spTree>
    <p:extLst>
      <p:ext uri="{BB962C8B-B14F-4D97-AF65-F5344CB8AC3E}">
        <p14:creationId xmlns:p14="http://schemas.microsoft.com/office/powerpoint/2010/main" val="10134564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6BC4A-C1E6-25FF-BB1C-B9976E869AC6}"/>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6A990258-C343-91A8-1B15-24B5DF1F1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AA9EE036-69E9-8925-D60E-1699761F1481}"/>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8F9820E0-1AF5-87AB-C9C3-F478F5F7D9F9}"/>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BB65A339-E252-2D92-0E66-E023A3927D66}"/>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B19BE1C2-54D0-65D5-55D3-6A567D646B0E}"/>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CB109667-5FCB-FA1A-8C8E-DEE86F556508}"/>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7C106008-8F4C-CE8E-BF7A-BC1C89C6D419}"/>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154F53EA-7059-F6B7-7D35-968BA3D2BCD4}"/>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EC38156B-3D27-EF54-37DF-82D8C8FF1EC0}"/>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59FFACE9-4F94-B469-0EA9-32D0A01E7CCA}"/>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FE378C9F-3E38-B3FE-AB1F-EE080F2C95C2}"/>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23CFA58A-762A-E0D7-DBCF-23A61E66F85D}"/>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85828F3A-A699-B0D9-E626-C3C31EFEEBDB}"/>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7E29C77D-91BE-C2B0-5845-D73088297376}"/>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1263A842-D107-4960-3D92-650F7AA6D650}"/>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CFD2B0AF-22CD-9037-1499-ACF8FC26BDC2}"/>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F2B2151C-5681-C46C-C53F-D987C64BC643}"/>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6AB5269D-7406-AD12-9618-D65011396FE0}"/>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82163C42-EEF5-C788-E488-8C3008FBB1C8}"/>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D0C2823E-78E5-8771-3FB2-CE2118D063BE}"/>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C6D20D40-5BD2-1D70-33A2-FFC5CE645813}"/>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949D2691-F0A0-B126-8CA3-E44F734A272F}"/>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07C048AE-19A7-B45B-4516-24B3E6DDDAD6}"/>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24661ECB-5F70-A751-40A7-257E0A4CED25}"/>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03736A1C-7E6E-A2C4-C3E0-CF705E156619}"/>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7FD704FC-8B40-C7DC-9F50-F31B8C724E7E}"/>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3019D030-9301-F1A3-3128-690F80DD6386}"/>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5309A5F3-7E26-5592-B162-ED072341F538}"/>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D411516A-ECB7-8C8F-DA4D-EF4FD749DCF5}"/>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FAD51957-7AE8-4DA9-8548-0B47035F5A66}"/>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88589C2B-69BD-D558-70E9-4076CE2D6BF2}"/>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5609E21F-1830-9875-0BD7-415ADEADDF49}"/>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CE9787F1-105F-B9FD-23C6-0433614624CC}"/>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38F1E0B6-4898-1266-BD76-9AFFAD708E53}"/>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6846B8C1-3970-0C47-C094-893FA6E398D0}"/>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2D041B08-98D6-76DE-5C29-739F737E3A1C}"/>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9EAD59F4-BF7F-ED3C-20AE-0683606CB392}"/>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38E8A62A-84AA-FD50-47F5-71D127169E45}"/>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7423AF79-27D2-F8F5-AA5D-B64124371FE8}"/>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4BF43EB9-D543-1B8C-68B8-FCA33B2E91DF}"/>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DA80FCA7-6DA0-67B8-591D-D20DF51E26D6}"/>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F65307E8-427D-2B14-5059-12B882A9457F}"/>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080ADCB4-D513-1C23-DE18-D8460CF03C94}"/>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FE6589E3-6EDA-B89F-BCB1-19F2ECFBC4F5}"/>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ED10D801-2CE5-A5B0-72CE-A1E793C43ECA}"/>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EB76B0DF-F140-39DA-DBCE-FF4550AD0B99}"/>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28719076-B20F-79AB-BD33-13A2409E607E}"/>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ADF4BF8C-1B77-FE60-342F-8C063B5BD25D}"/>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823F8BC5-94BB-FC17-51DE-211E27840AD0}"/>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D065FCE8-CDF6-0DAC-39FD-98A1332284B6}"/>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C87D0DE0-3733-B530-52FE-C51A14857188}"/>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90D1B0BA-C0A5-7BD5-4388-D5E8D146BF67}"/>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6FFF69E8-CB1D-FA6F-D752-6116D6A5D9EC}"/>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221B2CC4-D88A-0901-D072-578A96479852}"/>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6481D25C-E5BE-0E77-8882-EEA36D824144}"/>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57D18A82-5069-244D-7549-D8D9D4D220C2}"/>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26A97334-4A42-1EFC-CCF5-6EEF3A11C6E4}"/>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F4022E25-549F-31D4-BADC-9349381D9864}"/>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8127DA67-097E-AD2E-12C5-A0AB7D487EF0}"/>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5850CE92-1EF9-063F-D9C3-960D7B11E764}"/>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07775C09-3CBE-FFCD-1EFA-88216B0A46A8}"/>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B2B1B76B-C614-1B59-A340-6C869D5D9837}"/>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23F5C485-030B-4E35-3D42-ADBD557A9A7F}"/>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CAD4E5D6-F6A8-DFDE-0A74-338F76FEB37A}"/>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9C64BAD1-ADCE-89E4-2A2C-74B8C43CA886}"/>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09DDD394-8D44-56EC-D43E-D4E4E57071F4}"/>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4F0937A9-83BB-C98F-2456-0397B3C62A04}"/>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958F230B-57A2-5A9F-0E8A-22D8EA8278A4}"/>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04699DF9-C7FC-1E4B-D37A-A2702D95356C}"/>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CD48F6F2-C830-7EEE-EB2C-A2D984F7ECDE}"/>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BCBEAEEA-AA7B-0474-8A81-8F8917AE66D0}"/>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DC39AB7C-349B-9CA5-B413-5DF8AFD1A2B2}"/>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F04EFB07-ACE1-1989-A1A2-C759A9794527}"/>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6F8D2742-9065-4F02-7CF7-AE2AA2F01182}"/>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2B6CF0E9-EC30-D533-021F-8690E20DC2F8}"/>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0800103F-752E-A60F-55D4-D9328D227609}"/>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8FCC262D-FA25-D544-690E-AA0F6AA275D9}"/>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115523F5-8B7A-6A95-C210-1922EC631E92}"/>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A5517A06-53B3-A467-7451-F492FB403BFD}"/>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15192D13-4187-BB96-FB15-2EC9B667C0BA}"/>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ADCAD44F-E005-2AB0-5AAD-73A2AD49ABA1}"/>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B45BA56C-E26D-7373-A939-A61429FFB21D}"/>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523C11F1-1C15-326A-7681-DF8B75F3BCF9}"/>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42F3099F-2111-268B-1A3B-ABD8983D42C9}"/>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4D3E5085-F2B1-0930-AE06-ECF46FEF7F43}"/>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66FF9DE3-2061-A0A3-6D1B-B5065C4A9621}"/>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2ABEA46C-8A31-194D-C00D-887D0302719F}"/>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B0FB90D2-4756-910B-F3A2-44B1B1326092}"/>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BCA1AC02-E1E1-B853-59E3-6B93FCCC40DC}"/>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8CE71499-41AE-DDB5-5F3C-BA17FAFB6C9E}"/>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24367A5F-4368-3704-EA21-0969A1BAE5B7}"/>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59A026DB-FFB9-E4A7-C970-A5905D0AE3F0}"/>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111BDEAB-4537-F7B4-EF39-BD150BDA9582}"/>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42A53466-EEB3-02BA-DF66-8D257DDF5D0D}"/>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C3C594E4-AAED-3C44-2888-4D9305BC0F0C}"/>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871ED784-6E39-E85F-A06C-6AC1D2BC9220}"/>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A626D4A3-87D5-3110-B2E6-FD648D6974BD}"/>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B1E86220-91F0-33CC-7C5F-24F89725F40B}"/>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9EFF4C05-F7AA-92B8-AA06-9736FC1A5810}"/>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D8566205-6A8C-4E8F-5EE7-67192B79BCEC}"/>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4096BE10-9370-3255-EAB6-64A8909297CD}"/>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0A7A9A7E-4E22-A9DD-CB2E-530E8D7D731B}"/>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3FE743A3-13F6-9A7A-A88E-0F9017953E1C}"/>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8C4F536E-1AEF-15D1-B21A-D3DA1762D22C}"/>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18C1671A-CBC4-6C72-73FC-AF534A8B186C}"/>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81D9A23C-8582-CFC6-8B10-C1142B6AEEA0}"/>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E6496147-1FE2-7362-B111-27452C08A700}"/>
                </a:ext>
              </a:extLst>
            </p:cNvPr>
            <p:cNvSpPr txBox="1"/>
            <p:nvPr/>
          </p:nvSpPr>
          <p:spPr>
            <a:xfrm>
              <a:off x="2972974" y="4852153"/>
              <a:ext cx="856415" cy="307777"/>
            </a:xfrm>
            <a:prstGeom prst="rect">
              <a:avLst/>
            </a:prstGeom>
            <a:noFill/>
          </p:spPr>
          <p:txBody>
            <a:bodyPr wrap="square" rtlCol="0">
              <a:spAutoFit/>
            </a:bodyPr>
            <a:lstStyle/>
            <a:p>
              <a:pPr algn="ctr"/>
              <a:r>
                <a:rPr lang="en-GB" sz="1400">
                  <a:solidFill>
                    <a:schemeClr val="bg1"/>
                  </a:solidFill>
                </a:rPr>
                <a:t>2%</a:t>
              </a:r>
            </a:p>
          </p:txBody>
        </p:sp>
      </p:grpSp>
      <p:sp>
        <p:nvSpPr>
          <p:cNvPr id="264" name="TextBox 263">
            <a:extLst>
              <a:ext uri="{FF2B5EF4-FFF2-40B4-BE49-F238E27FC236}">
                <a16:creationId xmlns:a16="http://schemas.microsoft.com/office/drawing/2014/main" id="{984A477D-B7FB-21FC-7DAD-595533FEFF26}"/>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75" name="TextBox 274">
            <a:extLst>
              <a:ext uri="{FF2B5EF4-FFF2-40B4-BE49-F238E27FC236}">
                <a16:creationId xmlns:a16="http://schemas.microsoft.com/office/drawing/2014/main" id="{EC66AA36-1613-C745-3653-69FCCAA4A3E0}"/>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8FFE0061-14EF-6EEA-ED0B-472ACE0002F5}"/>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93BADA51-E8D6-2FA4-78C0-07118429C9CD}"/>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sp>
        <p:nvSpPr>
          <p:cNvPr id="11" name="Rectangle 10">
            <a:extLst>
              <a:ext uri="{FF2B5EF4-FFF2-40B4-BE49-F238E27FC236}">
                <a16:creationId xmlns:a16="http://schemas.microsoft.com/office/drawing/2014/main" id="{C5C1A79B-614A-EFD7-7A95-2DF5B88C0ECD}"/>
              </a:ext>
            </a:extLst>
          </p:cNvPr>
          <p:cNvSpPr/>
          <p:nvPr/>
        </p:nvSpPr>
        <p:spPr>
          <a:xfrm>
            <a:off x="1074964" y="1210704"/>
            <a:ext cx="4494561" cy="309658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4680183-B7DF-77DB-0F34-E568425951E2}"/>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10 Digestive Diseases in Lincolnshire (2021) </a:t>
            </a:r>
            <a:endParaRPr lang="en-GB" sz="1400" baseline="30000">
              <a:solidFill>
                <a:schemeClr val="accent1"/>
              </a:solidFill>
            </a:endParaRPr>
          </a:p>
        </p:txBody>
      </p:sp>
      <p:sp>
        <p:nvSpPr>
          <p:cNvPr id="6" name="Rectangle 5">
            <a:extLst>
              <a:ext uri="{FF2B5EF4-FFF2-40B4-BE49-F238E27FC236}">
                <a16:creationId xmlns:a16="http://schemas.microsoft.com/office/drawing/2014/main" id="{200FEF45-AD4E-0341-06CD-16F2B7991E42}"/>
              </a:ext>
            </a:extLst>
          </p:cNvPr>
          <p:cNvSpPr/>
          <p:nvPr/>
        </p:nvSpPr>
        <p:spPr>
          <a:xfrm>
            <a:off x="1074964" y="4299059"/>
            <a:ext cx="3183825" cy="45764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74087B-E8D8-7F49-7978-912A1FD8CE88}"/>
              </a:ext>
            </a:extLst>
          </p:cNvPr>
          <p:cNvSpPr/>
          <p:nvPr/>
        </p:nvSpPr>
        <p:spPr>
          <a:xfrm>
            <a:off x="1074964" y="4756699"/>
            <a:ext cx="861046" cy="890596"/>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297F721-4F1A-5F7A-DD94-7C933D6A36E2}"/>
              </a:ext>
            </a:extLst>
          </p:cNvPr>
          <p:cNvSpPr/>
          <p:nvPr/>
        </p:nvSpPr>
        <p:spPr>
          <a:xfrm>
            <a:off x="1931884" y="5255412"/>
            <a:ext cx="3637641" cy="40011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500920A-EF8C-F82D-9AF5-BC0B7F17CCB1}"/>
              </a:ext>
            </a:extLst>
          </p:cNvPr>
          <p:cNvSpPr/>
          <p:nvPr/>
        </p:nvSpPr>
        <p:spPr>
          <a:xfrm>
            <a:off x="4254664" y="4306274"/>
            <a:ext cx="1314863" cy="949137"/>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B91030A1-E889-15D2-C1E1-43B5DE37D068}"/>
              </a:ext>
            </a:extLst>
          </p:cNvPr>
          <p:cNvPicPr>
            <a:picLocks noChangeAspect="1"/>
          </p:cNvPicPr>
          <p:nvPr/>
        </p:nvPicPr>
        <p:blipFill>
          <a:blip r:embed="rId4"/>
          <a:stretch>
            <a:fillRect/>
          </a:stretch>
        </p:blipFill>
        <p:spPr>
          <a:xfrm>
            <a:off x="5764315" y="1222641"/>
            <a:ext cx="6300679" cy="4502557"/>
          </a:xfrm>
          <a:prstGeom prst="rect">
            <a:avLst/>
          </a:prstGeom>
        </p:spPr>
      </p:pic>
    </p:spTree>
    <p:extLst>
      <p:ext uri="{BB962C8B-B14F-4D97-AF65-F5344CB8AC3E}">
        <p14:creationId xmlns:p14="http://schemas.microsoft.com/office/powerpoint/2010/main" val="36508674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F334E-FF2D-E6D4-B631-4D4D7A0CF76E}"/>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3FDD0ACE-0B49-6CE9-F313-12D5C8717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DFD3131D-4241-7E56-7067-D139CF1978DF}"/>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45502F64-BAF2-BDB1-5E0B-E9B2DD89831A}"/>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E17602CB-021F-BF5F-95AA-3112A12D082E}"/>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2C5DEE1F-52C4-40B8-7A12-9BC81C582D93}"/>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C9C08A96-8100-1FCF-3098-4D56B2357852}"/>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D54DA096-4022-CAD3-5D17-C9A3B7B89038}"/>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A95D1655-6C05-AD2B-6EDA-E3778C7AAE0A}"/>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4320F173-3A0F-0BE4-AE44-89638A2C69AB}"/>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BCE1321A-EA74-B41A-42A9-1122CDB21B41}"/>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5E2DB07C-0888-44BC-4A5B-2D8A0E4E926E}"/>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61DC8D02-9A06-2568-D69E-52CD0A51C969}"/>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52C317D3-27C8-02BC-8518-5D4F4F5382A2}"/>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8CD3ADDC-0E4A-BB8D-ABED-3F33936FC5DB}"/>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9CBF4571-36BC-9F22-2BEB-16C1C478E4CA}"/>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C252DD87-36B3-C8C5-EC91-EBE99629F49C}"/>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61EBB1C5-1226-4231-4C42-AE93CAF2A8CA}"/>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37D802D0-C598-B9EC-2B77-BF1E4D21B0B0}"/>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B3124FE7-C3BF-EEC8-0F81-86E6D27AE93C}"/>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388AF90E-211E-8280-D62E-AC0C9C290EDC}"/>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3CBBD149-EA4A-1C36-3379-59795CE1C6C7}"/>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316D3222-30DE-FCE8-633F-F3B4BDABEA54}"/>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7561F459-F5E4-CEFC-8EC2-65DF7FFF6FF9}"/>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30E970AC-5B68-4200-6DC8-CA709F0793FE}"/>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BDA580D6-7377-0656-F262-9E29D9CA4DF7}"/>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F0C76740-E812-F321-B1DE-B235DDDA10FD}"/>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CEB5CF1E-0A11-99D4-508C-B9B047A3DF31}"/>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5E9B32F8-2748-F067-7DDA-5B836624DDF3}"/>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3DF126CE-CE57-5590-9409-31E88AA52741}"/>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D17DB548-A298-38B4-8DD4-BF0DA1DAE263}"/>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7F5C45A2-CF68-DA3D-FF82-AD7989DC92E0}"/>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4D909166-BCB9-CB94-27DA-3F71466B0039}"/>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DB69E5A7-F5B9-C292-9B48-2A69C5BB83C1}"/>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126819B2-0B7C-4145-F6BA-959D914464B7}"/>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C71613D8-5E52-2857-A4C1-7C957522F8BF}"/>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059449E8-F436-985C-78FE-AED2D4A83B29}"/>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39BC7499-E458-BEFC-B5CD-0590C8D7D37A}"/>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94049505-78C7-7015-E249-CB1CA0410288}"/>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C3E21F29-40F5-AD19-F570-FEFAE8755348}"/>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64FE7619-9E1C-AFE0-44B0-693EC2EFEE13}"/>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4B8FF329-92A3-B9E2-EA69-A7526115275C}"/>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A5FF8A0C-66D0-7B7A-F86E-3C381B61D21D}"/>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FFA5059F-10A8-2458-2517-5ED531ADA565}"/>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7F9BB568-0896-D901-E3B6-7CDD22B991F4}"/>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E9AC707A-AED8-03AA-1F3A-D6720D1A6D6E}"/>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1036E8E5-BEAD-45CF-14EA-BAD7BF69EEFE}"/>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843A4D0C-0D73-BD5A-3549-CFB570316A9D}"/>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89499BC1-8435-6D46-1293-2471DA65C7FF}"/>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EBEF997D-4A26-96FB-1AE5-86F522EFD3AA}"/>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EB1E6AA5-887A-C191-A167-1788128C7048}"/>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D33BD84F-185B-C3BF-899F-A915B9C20967}"/>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C70F4DA7-5B1B-FC37-7978-B4250F395806}"/>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3EF0559B-2655-9DA4-5F3D-34F31B4AFCD7}"/>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D88DCA8E-BFB7-5940-8DE4-A2C375EC211D}"/>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1DB4B600-2D6A-B783-F7E2-419AFF561AD8}"/>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C3CB4204-1887-624C-59AF-67809032F614}"/>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7F506B74-4A7B-2D45-CA83-76D65CB83194}"/>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A4F19611-0DA6-211D-8232-3AB18478A549}"/>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3DEEBC19-1EFA-FBA7-6207-F1E370D78CCB}"/>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254CF42D-500C-0132-4B9A-34D1F6A91D3B}"/>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AA9239E0-6919-C52C-AF5E-684E243580E7}"/>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D090C5DF-BE8F-A0B9-78DE-808CEE583463}"/>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52D6724A-A536-924F-3280-5A6431478E7A}"/>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CC3D75D4-A3AD-75A4-511C-AA2DA5E48F63}"/>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476CBF4B-0136-81E0-02A3-05490EB2C7C6}"/>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A2F882D7-5AB1-AF21-F430-7016FBBCE274}"/>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19D17893-7129-FF69-56E0-53C4B46C52B6}"/>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BB030A3B-D2AD-D7DA-E4C9-E3C2746EC892}"/>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349B2853-F6B2-E3F4-7EEC-062550ED3F96}"/>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AB822117-9B9D-26B1-183C-3D2FE6AFC979}"/>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1566F448-5585-5C7D-2154-83F270C5A5C8}"/>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71D7BB60-4A53-7B29-89E1-7A3BF4D0870A}"/>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C169A65D-11C5-BF0C-808F-EF4F60CDC313}"/>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6225B395-AC3E-751F-EF76-4C961137EC78}"/>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786F96EC-FCFA-8A9C-7E77-5286CA2492DC}"/>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9C10F1BA-396F-BBED-9A09-A14831A0D900}"/>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83426651-0CFD-487B-90CB-748ACF60592B}"/>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512C7A14-8B47-BDC6-001E-AF5D2B231A7E}"/>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EEAC6735-1E63-1A7B-D389-312A3C5BB027}"/>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A359FC70-2606-9CAC-E2F0-4CD6855D8ACA}"/>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3464534C-C4C1-E97A-235B-EC472912D7D6}"/>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10149A7E-62A0-8267-2E64-5782E31B1269}"/>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632FEFDE-0193-7C82-A481-2E6BD3C13BC8}"/>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AF31F209-416E-3745-6590-689E010DA733}"/>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10ACB0A4-6DD7-6A20-7BCE-08E2BBA27419}"/>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75955C6A-E1FB-F685-1CAE-E7D0999544A8}"/>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89083238-4301-28C9-2C07-D1CBB8B5B773}"/>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F5F63A77-D2C3-D0D7-E4AD-0D57BC3F1468}"/>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A237B878-EF21-7356-C4A1-1A2AFF4B1075}"/>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C54C2956-9318-89D8-DB61-A812EFEBB965}"/>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3C1463F8-B410-E76E-4B49-6D96ED41186F}"/>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292E741D-B625-17A0-F9A1-8805FE41B7AC}"/>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8C98E717-0CE8-334C-982A-EC98B21B4610}"/>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6810CB64-8498-52CC-6522-41EE27701CD9}"/>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D113EAB8-AF31-0EF3-FBCE-6643200B3CF2}"/>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C4EE3D89-CC86-98D9-5F7D-9CB8CBC6736B}"/>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AE913EBC-15AB-F570-E260-19D9AECC3189}"/>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6737EB4A-7F67-BA47-8343-B48D5EF90DC6}"/>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A981B0EE-DD35-2D93-B4C8-67BD0FB55384}"/>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91B342C5-39FE-58CE-4599-7AE7CBC16C5E}"/>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FE4DBAA4-8A8E-41C1-3C9C-5F2DE6B2A972}"/>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D6ED8710-4C54-69B7-65D7-0CC622C3F965}"/>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4F327787-D9F3-744F-121F-FB0E444D1B53}"/>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AA91C321-D759-90C1-C2A7-C8F0D6FBE8A8}"/>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2043164E-215C-81E1-97BC-5EDB43312FD4}"/>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9F864CB5-E638-46B2-C573-AFB2B5417F3E}"/>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F487894A-3B70-4922-2F09-27463BFC288F}"/>
                </a:ext>
              </a:extLst>
            </p:cNvPr>
            <p:cNvSpPr txBox="1"/>
            <p:nvPr/>
          </p:nvSpPr>
          <p:spPr>
            <a:xfrm>
              <a:off x="2972974" y="4852153"/>
              <a:ext cx="856415" cy="307777"/>
            </a:xfrm>
            <a:prstGeom prst="rect">
              <a:avLst/>
            </a:prstGeom>
            <a:noFill/>
          </p:spPr>
          <p:txBody>
            <a:bodyPr wrap="square" rtlCol="0">
              <a:spAutoFit/>
            </a:bodyPr>
            <a:lstStyle/>
            <a:p>
              <a:pPr algn="ctr"/>
              <a:r>
                <a:rPr lang="en-GB" sz="1400">
                  <a:solidFill>
                    <a:schemeClr val="bg1"/>
                  </a:solidFill>
                </a:rPr>
                <a:t>2%</a:t>
              </a:r>
            </a:p>
          </p:txBody>
        </p:sp>
      </p:grpSp>
      <p:sp>
        <p:nvSpPr>
          <p:cNvPr id="264" name="TextBox 263">
            <a:extLst>
              <a:ext uri="{FF2B5EF4-FFF2-40B4-BE49-F238E27FC236}">
                <a16:creationId xmlns:a16="http://schemas.microsoft.com/office/drawing/2014/main" id="{B0F70F44-D8CC-60E0-CAAF-869D21021971}"/>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75" name="TextBox 274">
            <a:extLst>
              <a:ext uri="{FF2B5EF4-FFF2-40B4-BE49-F238E27FC236}">
                <a16:creationId xmlns:a16="http://schemas.microsoft.com/office/drawing/2014/main" id="{0AE8DD96-D892-76F2-E268-D4E784D10B7A}"/>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820EF95A-0B22-F5BD-416E-64D0EB8D3141}"/>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F4FEF4C8-164A-A8A0-81F5-CBCBCA3A8AF6}"/>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sp>
        <p:nvSpPr>
          <p:cNvPr id="11" name="Rectangle 10">
            <a:extLst>
              <a:ext uri="{FF2B5EF4-FFF2-40B4-BE49-F238E27FC236}">
                <a16:creationId xmlns:a16="http://schemas.microsoft.com/office/drawing/2014/main" id="{97E58133-6294-FA88-5096-A2B03128B4EC}"/>
              </a:ext>
            </a:extLst>
          </p:cNvPr>
          <p:cNvSpPr/>
          <p:nvPr/>
        </p:nvSpPr>
        <p:spPr>
          <a:xfrm>
            <a:off x="1074964" y="1210704"/>
            <a:ext cx="4494561" cy="3545996"/>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F0709DB7-FB00-31D8-A168-080062721CA1}"/>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Diabetes &amp; Kidney disease in Lincolnshire (2021) </a:t>
            </a:r>
            <a:endParaRPr lang="en-GB" sz="1400" baseline="30000">
              <a:solidFill>
                <a:schemeClr val="accent1"/>
              </a:solidFill>
            </a:endParaRPr>
          </a:p>
        </p:txBody>
      </p:sp>
      <p:sp>
        <p:nvSpPr>
          <p:cNvPr id="10" name="Rectangle 9">
            <a:extLst>
              <a:ext uri="{FF2B5EF4-FFF2-40B4-BE49-F238E27FC236}">
                <a16:creationId xmlns:a16="http://schemas.microsoft.com/office/drawing/2014/main" id="{2D623C0B-0EA9-D8F5-CCE2-750300E47B0A}"/>
              </a:ext>
            </a:extLst>
          </p:cNvPr>
          <p:cNvSpPr/>
          <p:nvPr/>
        </p:nvSpPr>
        <p:spPr>
          <a:xfrm>
            <a:off x="1985590" y="4756698"/>
            <a:ext cx="3583935" cy="89882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EE9BCF2-4891-DB02-637F-264C4AFF0CEC}"/>
              </a:ext>
            </a:extLst>
          </p:cNvPr>
          <p:cNvSpPr/>
          <p:nvPr/>
        </p:nvSpPr>
        <p:spPr>
          <a:xfrm>
            <a:off x="1077959" y="5258283"/>
            <a:ext cx="907631" cy="397243"/>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F0EFED24-F2AD-B692-1DA4-CE3C6E0DF680}"/>
              </a:ext>
            </a:extLst>
          </p:cNvPr>
          <p:cNvSpPr txBox="1"/>
          <p:nvPr/>
        </p:nvSpPr>
        <p:spPr>
          <a:xfrm>
            <a:off x="112498" y="4708786"/>
            <a:ext cx="904133" cy="738664"/>
          </a:xfrm>
          <a:prstGeom prst="rect">
            <a:avLst/>
          </a:prstGeom>
          <a:noFill/>
        </p:spPr>
        <p:txBody>
          <a:bodyPr wrap="square" rtlCol="0">
            <a:spAutoFit/>
          </a:bodyPr>
          <a:lstStyle/>
          <a:p>
            <a:r>
              <a:rPr lang="en-GB" sz="1400">
                <a:solidFill>
                  <a:sysClr val="windowText" lastClr="000000"/>
                </a:solidFill>
              </a:rPr>
              <a:t>Diabetes &amp; Kidney disease</a:t>
            </a:r>
          </a:p>
        </p:txBody>
      </p:sp>
      <p:cxnSp>
        <p:nvCxnSpPr>
          <p:cNvPr id="16" name="Straight Connector 15">
            <a:extLst>
              <a:ext uri="{FF2B5EF4-FFF2-40B4-BE49-F238E27FC236}">
                <a16:creationId xmlns:a16="http://schemas.microsoft.com/office/drawing/2014/main" id="{FB357E99-3F64-EB3C-782A-0AB53ACAC4C8}"/>
              </a:ext>
            </a:extLst>
          </p:cNvPr>
          <p:cNvCxnSpPr>
            <a:cxnSpLocks/>
          </p:cNvCxnSpPr>
          <p:nvPr/>
        </p:nvCxnSpPr>
        <p:spPr>
          <a:xfrm flipH="1">
            <a:off x="941000" y="5006042"/>
            <a:ext cx="138253" cy="50330"/>
          </a:xfrm>
          <a:prstGeom prst="line">
            <a:avLst/>
          </a:prstGeom>
        </p:spPr>
        <p:style>
          <a:lnRef idx="2">
            <a:schemeClr val="dk1"/>
          </a:lnRef>
          <a:fillRef idx="0">
            <a:schemeClr val="dk1"/>
          </a:fillRef>
          <a:effectRef idx="1">
            <a:schemeClr val="dk1"/>
          </a:effectRef>
          <a:fontRef idx="minor">
            <a:schemeClr val="tx1"/>
          </a:fontRef>
        </p:style>
      </p:cxnSp>
      <p:pic>
        <p:nvPicPr>
          <p:cNvPr id="18" name="Picture 17">
            <a:extLst>
              <a:ext uri="{FF2B5EF4-FFF2-40B4-BE49-F238E27FC236}">
                <a16:creationId xmlns:a16="http://schemas.microsoft.com/office/drawing/2014/main" id="{11BDDDC6-8751-1F01-C72E-2646580BDB2E}"/>
              </a:ext>
            </a:extLst>
          </p:cNvPr>
          <p:cNvPicPr>
            <a:picLocks noChangeAspect="1"/>
          </p:cNvPicPr>
          <p:nvPr/>
        </p:nvPicPr>
        <p:blipFill>
          <a:blip r:embed="rId4"/>
          <a:stretch>
            <a:fillRect/>
          </a:stretch>
        </p:blipFill>
        <p:spPr>
          <a:xfrm>
            <a:off x="5764316" y="1445872"/>
            <a:ext cx="5866100" cy="3525073"/>
          </a:xfrm>
          <a:prstGeom prst="rect">
            <a:avLst/>
          </a:prstGeom>
        </p:spPr>
      </p:pic>
    </p:spTree>
    <p:extLst>
      <p:ext uri="{BB962C8B-B14F-4D97-AF65-F5344CB8AC3E}">
        <p14:creationId xmlns:p14="http://schemas.microsoft.com/office/powerpoint/2010/main" val="5231647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D9952-1413-A350-B8F4-B921868AC29D}"/>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70629B1E-0E10-E207-FA36-2A75D3065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806F4013-3A09-8C4B-4CB2-9C4F05FD89FB}"/>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8DA1E6BD-6316-63EF-DB4C-87AA1D8D7D34}"/>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148859ED-3EE6-6C2B-E1DF-5F785D591914}"/>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84983C22-4359-92C4-DF3A-9D9A5A95EC7C}"/>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00EF9B73-3DBA-55A5-5AB0-8509A7D2B656}"/>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3FA07B65-4ADE-D354-38B4-A7FC61C3B6B9}"/>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74AD6FD3-CA8A-D241-4EF9-9DFF99C9C23D}"/>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16DE6B40-F82C-AD8A-861D-F886F29369DA}"/>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5A8DAAAA-AE18-61A9-5563-5FCE754EB35B}"/>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688011D2-E5EB-1B7F-1FDE-6D3E5C4EBD0E}"/>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8B57AD6C-3356-7CE0-82CD-0FDEE37074B5}"/>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9EF133E4-BD9F-B77C-A5B7-1A28F719030B}"/>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182B04E7-9DFE-E257-1E51-60405450239A}"/>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E7F9F0DF-B158-F65A-2258-94B55825779D}"/>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45163FFA-CD5F-2491-16C8-5A01EBA5BA33}"/>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82CB7261-F313-7EEE-BA4A-F859BA5CD529}"/>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2CD130E4-405E-45D5-1FA9-015EC596DDF6}"/>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EAA84DDD-A917-C942-DB76-05D41FDC9450}"/>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FB163364-CEBC-A2B1-D443-2AD6964CED32}"/>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83C56D78-A392-27DC-7D3F-A5E1EADAAE2C}"/>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34D4E40B-4AD1-B842-5354-4C5A95700FD6}"/>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18161E30-29A7-0849-5B25-0876414B0446}"/>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C4C585DF-8796-36C8-9A77-C3830D24AD65}"/>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D5EC45B1-3A05-E295-B0A3-22E10FB5A9EC}"/>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781B1D67-32F7-D9D7-2107-555D49774992}"/>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7BE3D337-B5DB-A100-F6DA-F2346D92CF84}"/>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FBAB4B55-59E5-81E4-E00F-645E2F95DB69}"/>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2035262C-73AD-8C09-FB22-42A3DBF4F5AC}"/>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EED2B1AA-09CA-A085-049E-456BD85D79BB}"/>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896515D6-0722-BFB9-8023-46A6701B6DC2}"/>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07445A81-1BEB-AED2-D114-1017B359A188}"/>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F803AFDD-2FA6-2C94-170C-4DE8FA27637B}"/>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F1CCF2FE-413B-1404-A8A9-7F20D07D53AA}"/>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063714DB-C0F9-26D9-0C31-AB1DE984B9AA}"/>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92241CD3-E439-3C4D-7539-5FA3448DDB1D}"/>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A7436039-6869-ABA8-5B4E-05AC4DD750BB}"/>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D26DDAD5-460B-B747-D8A6-105402D800BB}"/>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16DA46EE-A0A9-B85F-ECA3-C7887EDFF43E}"/>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2D29C0FE-A99F-D17D-9984-196F3FB4B372}"/>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171C3E14-B18C-BF28-77B1-7CE959325C3C}"/>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25961DB0-28B1-3031-A6E1-674E28C0917E}"/>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EDD5AB95-5ECF-94E1-A9BF-FA154C22F517}"/>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2718C45A-BF65-E6B5-7231-E79104EBB1DF}"/>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D10D9393-5D6D-E289-53DE-691D4447C96C}"/>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7C274CC0-334B-9B9A-AEE9-7621E9909599}"/>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7362C3DE-B46E-1A2C-F15F-687F2A0B1FB5}"/>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3E56B778-FCE5-7C24-E017-43BCB50B39E4}"/>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231F8295-FDD3-E0B2-0C8C-D90CAAE98ABE}"/>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033265C3-7F16-6065-8337-09706D528B1E}"/>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F4C8A8C7-D804-F090-2696-F14272DB78B1}"/>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511E54AC-B918-0E38-6F4C-28DF13782EAB}"/>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9A16B616-6C6B-4B14-A158-41615D8EAD1E}"/>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F3B56B14-A4A1-68C4-1CFF-3F6BE111E38F}"/>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99D000E1-3DE8-A097-C544-BA0D24DDFF07}"/>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51ED915D-2CD6-BA56-D889-3BFE63C9CCD1}"/>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A50BF70C-1512-D6CA-0A6F-5DBB08843463}"/>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E379556F-2854-5434-F289-78DBE9DA963D}"/>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57654813-F71A-B580-4FC3-2A6EFDEC206A}"/>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D9EE819B-8FB4-3758-694D-53EF2E593917}"/>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5E904B25-13D2-1443-010B-47B4D9152AC5}"/>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C3D03FA5-59ED-D052-DDF1-96D756EF294E}"/>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B0B4BD57-8697-1905-2E54-2724DAD31C9E}"/>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BADA6E91-8EA9-65C6-B418-CFBC098407E2}"/>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74280731-8096-0785-7509-633F1F0413CF}"/>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A2ED0381-AC9F-E009-FED0-C081DE99F5BB}"/>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0FA08CCF-96F9-ABD8-4E3C-18874BC94924}"/>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8B390EAE-3025-5144-E7AC-F22D8A217CD2}"/>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877A01C6-0F1D-9FC1-2409-E1DDAF07BC6A}"/>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35CD4300-C1E4-693C-C2A5-33D5CC3A8B05}"/>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3FFED2E6-60FB-68F1-26B9-FC32C07DCA91}"/>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EB2C01DF-4A75-835C-A885-B09CE7D50866}"/>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5B1134A2-A1DD-2C17-CF00-496FAA345FE6}"/>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3994EF80-5A99-706A-ADB4-6DF1AA238C89}"/>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BD5C50AF-499A-9AE2-39B5-89EC2833BE7B}"/>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CAC8A7E3-77B9-83AE-2CBA-2C2C12178AB4}"/>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B9B19A8F-00D0-1D43-85F8-01B40823F93F}"/>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495B3002-3D14-76FA-5B32-F7176D535C94}"/>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36075508-7762-BCAE-D746-64A0EAC5C08F}"/>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FF8F515C-8AA7-8803-F693-3F2E7E47017F}"/>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F1F62CE1-DAC3-246F-1E15-68F129B94C97}"/>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EA30E6EB-A94F-C4A5-9493-6514B6BF3EC9}"/>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5CE2B1AD-93F6-71A1-9B11-D99E290B39B3}"/>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26E043D2-C9EA-E174-2CE2-1BBBEBA5E09F}"/>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7507E8B3-68D0-BC57-AA08-A4DB0B0A7AF9}"/>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92E75576-A635-91D6-80FA-CDBE4D651CFD}"/>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A2B2FDAA-757A-6658-E35B-323639F7E3E4}"/>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C726C8BC-D43D-9BB2-A7F8-6F7E44AA0A97}"/>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667C19CD-4A5E-CF8B-5D24-B7829245A802}"/>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EB851C1D-2557-C052-825E-95A7C774C317}"/>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761A72DD-C49D-C53A-1E2C-45E2D3774908}"/>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470A4FD0-F6FF-AE2A-3DDC-ED2B5B1DB9E7}"/>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D7B6FFB3-1D5A-4795-8012-C1D6C2BA3D6D}"/>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287E3CC6-EE80-B4BF-F131-6D72761F0A7A}"/>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C5EA80C0-8A58-0D41-0DAA-1CAA6FEC1626}"/>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51DFD6D0-ABD3-0C80-7F24-70508227FEC1}"/>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6A1D92A8-E34B-99E1-569E-DA85DF83372D}"/>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32A66216-4799-6E76-E1B0-22BE98065654}"/>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6257C230-291F-02DE-4561-E0154A2DC207}"/>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FA84CCB9-207D-659C-E3A8-C5294B5F46CA}"/>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9BA92241-ED66-EB7D-FA7E-DE68578A17B6}"/>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895BA40F-D1C9-F8DF-9AF0-57E547955C19}"/>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CED38983-6062-188E-35B2-F7D2AC356B19}"/>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8708FEC6-0EF0-039E-D50E-32DE5EE8E503}"/>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750CEDFE-EC3A-56DD-F64E-CC02B7E5467B}"/>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70AD3657-57C7-585B-7000-65F73F3EBE69}"/>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B4050832-4514-427E-8BF9-A52F94021437}"/>
                </a:ext>
              </a:extLst>
            </p:cNvPr>
            <p:cNvSpPr txBox="1"/>
            <p:nvPr/>
          </p:nvSpPr>
          <p:spPr>
            <a:xfrm>
              <a:off x="2972974" y="4852153"/>
              <a:ext cx="856415" cy="307777"/>
            </a:xfrm>
            <a:prstGeom prst="rect">
              <a:avLst/>
            </a:prstGeom>
            <a:noFill/>
            <a:ln>
              <a:noFill/>
            </a:ln>
          </p:spPr>
          <p:txBody>
            <a:bodyPr wrap="square" rtlCol="0">
              <a:spAutoFit/>
            </a:bodyPr>
            <a:lstStyle/>
            <a:p>
              <a:pPr algn="ctr"/>
              <a:r>
                <a:rPr lang="en-GB" sz="1400">
                  <a:solidFill>
                    <a:schemeClr val="bg1"/>
                  </a:solidFill>
                </a:rPr>
                <a:t>2%</a:t>
              </a:r>
            </a:p>
          </p:txBody>
        </p:sp>
      </p:grpSp>
      <p:sp>
        <p:nvSpPr>
          <p:cNvPr id="264" name="TextBox 263">
            <a:extLst>
              <a:ext uri="{FF2B5EF4-FFF2-40B4-BE49-F238E27FC236}">
                <a16:creationId xmlns:a16="http://schemas.microsoft.com/office/drawing/2014/main" id="{DE93F031-B3E3-B8D1-981F-33D19D4CA96B}"/>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75" name="TextBox 274">
            <a:extLst>
              <a:ext uri="{FF2B5EF4-FFF2-40B4-BE49-F238E27FC236}">
                <a16:creationId xmlns:a16="http://schemas.microsoft.com/office/drawing/2014/main" id="{89368868-158F-39A4-CD51-DAB288C4E2E9}"/>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3E353759-9406-BDEF-9024-A813B4BA56B8}"/>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5D5A2D64-AFD4-574D-0DEC-D14472F48B76}"/>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sp>
        <p:nvSpPr>
          <p:cNvPr id="11" name="Rectangle 10">
            <a:extLst>
              <a:ext uri="{FF2B5EF4-FFF2-40B4-BE49-F238E27FC236}">
                <a16:creationId xmlns:a16="http://schemas.microsoft.com/office/drawing/2014/main" id="{E8A2BB44-6EF6-8238-8F9E-20FDAD9A3A70}"/>
              </a:ext>
            </a:extLst>
          </p:cNvPr>
          <p:cNvSpPr/>
          <p:nvPr/>
        </p:nvSpPr>
        <p:spPr>
          <a:xfrm>
            <a:off x="1074964" y="1210704"/>
            <a:ext cx="4494561" cy="398717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E2DCA140-091C-7E44-6CA6-16E80083BF4F}"/>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Self harm and interpersonal violence in Lincolnshire (2021) </a:t>
            </a:r>
            <a:endParaRPr lang="en-GB" sz="1400" baseline="30000">
              <a:solidFill>
                <a:schemeClr val="accent1"/>
              </a:solidFill>
            </a:endParaRPr>
          </a:p>
        </p:txBody>
      </p:sp>
      <p:sp>
        <p:nvSpPr>
          <p:cNvPr id="6" name="Rectangle 5">
            <a:extLst>
              <a:ext uri="{FF2B5EF4-FFF2-40B4-BE49-F238E27FC236}">
                <a16:creationId xmlns:a16="http://schemas.microsoft.com/office/drawing/2014/main" id="{97FD7096-D26C-4831-1ABF-9947358952A5}"/>
              </a:ext>
            </a:extLst>
          </p:cNvPr>
          <p:cNvSpPr/>
          <p:nvPr/>
        </p:nvSpPr>
        <p:spPr>
          <a:xfrm>
            <a:off x="1985589" y="5197882"/>
            <a:ext cx="3583937" cy="45764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89FAD5B-95A4-E23B-D33B-0314423C75EA}"/>
              </a:ext>
            </a:extLst>
          </p:cNvPr>
          <p:cNvSpPr txBox="1"/>
          <p:nvPr/>
        </p:nvSpPr>
        <p:spPr>
          <a:xfrm>
            <a:off x="583677" y="5664347"/>
            <a:ext cx="1557319" cy="738664"/>
          </a:xfrm>
          <a:prstGeom prst="rect">
            <a:avLst/>
          </a:prstGeom>
          <a:noFill/>
        </p:spPr>
        <p:txBody>
          <a:bodyPr wrap="square" rtlCol="0">
            <a:spAutoFit/>
          </a:bodyPr>
          <a:lstStyle/>
          <a:p>
            <a:r>
              <a:rPr lang="en-GB" sz="1400">
                <a:solidFill>
                  <a:sysClr val="windowText" lastClr="000000"/>
                </a:solidFill>
              </a:rPr>
              <a:t>Self harm + interpersonal violence</a:t>
            </a:r>
          </a:p>
        </p:txBody>
      </p:sp>
      <p:cxnSp>
        <p:nvCxnSpPr>
          <p:cNvPr id="12" name="Straight Connector 11">
            <a:extLst>
              <a:ext uri="{FF2B5EF4-FFF2-40B4-BE49-F238E27FC236}">
                <a16:creationId xmlns:a16="http://schemas.microsoft.com/office/drawing/2014/main" id="{D5962E2B-5D06-D6BD-1311-544477E11857}"/>
              </a:ext>
            </a:extLst>
          </p:cNvPr>
          <p:cNvCxnSpPr>
            <a:cxnSpLocks/>
          </p:cNvCxnSpPr>
          <p:nvPr/>
        </p:nvCxnSpPr>
        <p:spPr>
          <a:xfrm flipV="1">
            <a:off x="1282141" y="5655526"/>
            <a:ext cx="80197" cy="49302"/>
          </a:xfrm>
          <a:prstGeom prst="line">
            <a:avLst/>
          </a:prstGeom>
        </p:spPr>
        <p:style>
          <a:lnRef idx="2">
            <a:schemeClr val="dk1"/>
          </a:lnRef>
          <a:fillRef idx="0">
            <a:schemeClr val="dk1"/>
          </a:fillRef>
          <a:effectRef idx="1">
            <a:schemeClr val="dk1"/>
          </a:effectRef>
          <a:fontRef idx="minor">
            <a:schemeClr val="tx1"/>
          </a:fontRef>
        </p:style>
      </p:cxnSp>
      <p:pic>
        <p:nvPicPr>
          <p:cNvPr id="17" name="Picture 16">
            <a:extLst>
              <a:ext uri="{FF2B5EF4-FFF2-40B4-BE49-F238E27FC236}">
                <a16:creationId xmlns:a16="http://schemas.microsoft.com/office/drawing/2014/main" id="{18A6B074-531E-5A51-0D7D-0F040DAFBD95}"/>
              </a:ext>
            </a:extLst>
          </p:cNvPr>
          <p:cNvPicPr>
            <a:picLocks noChangeAspect="1"/>
          </p:cNvPicPr>
          <p:nvPr/>
        </p:nvPicPr>
        <p:blipFill>
          <a:blip r:embed="rId4"/>
          <a:stretch>
            <a:fillRect/>
          </a:stretch>
        </p:blipFill>
        <p:spPr>
          <a:xfrm>
            <a:off x="5768243" y="1330779"/>
            <a:ext cx="6208129" cy="3629148"/>
          </a:xfrm>
          <a:prstGeom prst="rect">
            <a:avLst/>
          </a:prstGeom>
        </p:spPr>
      </p:pic>
    </p:spTree>
    <p:extLst>
      <p:ext uri="{BB962C8B-B14F-4D97-AF65-F5344CB8AC3E}">
        <p14:creationId xmlns:p14="http://schemas.microsoft.com/office/powerpoint/2010/main" val="2354665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8B90D-DB16-60A0-77C9-BEC08214B569}"/>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C294118D-4C18-5D7E-6132-D403A1861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CB2A0AEC-87B7-AC0D-1DE3-C0DCE4EACF51}"/>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4E4A83BF-6E39-58F3-BA9F-23E674258991}"/>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274C7819-E5E5-96B9-B164-116E9C1022D3}"/>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0ACAD08C-7210-CA3E-4700-44BC25C7D04C}"/>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990C094A-BB48-3C33-3D76-58D1CC93AA58}"/>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4CA43C3E-7145-FD9F-A3A2-8E04ABFE5D6D}"/>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42789617-D342-390D-C581-5B49D1DFA831}"/>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888905F2-4325-B381-4AB2-E80680331ED8}"/>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7FBDCE19-BA48-8E8D-66F1-8081139CC3B0}"/>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2199F27A-069F-315E-7AD7-FA1AC5FB8E54}"/>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2D11B5EA-F75D-85C8-84FD-6F09C51FA770}"/>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4203D1FF-CCB1-2C94-1E03-E18630381328}"/>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F708D9C6-EA94-5C8C-D6C7-2EE452C7872A}"/>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F75A50EE-5672-0E78-3F34-F1F36D2754BE}"/>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6813F290-DD42-E0B9-1CDE-A9F54FEBA0F4}"/>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A458659B-26FE-EEE2-E761-3B7E33BFC140}"/>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BCAB305D-5478-5B31-3717-4C816854C3BD}"/>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0769C595-10EB-51D3-122D-16FC7161A619}"/>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C64D4AAC-305E-22E1-CF3F-9F8D28AC41F6}"/>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DC64AB3A-C208-925B-6470-0799C2809F8F}"/>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60A6C0B2-D5DC-8E1A-61AA-FC9880A8C46E}"/>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EE4C98C5-B884-D277-4FA2-A97B5843BDC0}"/>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ABFB4448-F9B6-6862-33D1-19DB6545CB87}"/>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B9E018CF-5187-8F0F-A3F2-4E9152847B18}"/>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9C0E49E8-5778-B699-FCCC-D347E14CC4AB}"/>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1ABF3B42-D956-3E9C-2A36-1C7309A7D56E}"/>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58EC3AA3-37F9-C542-BA32-391704E748A3}"/>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12D60CE8-591D-ED95-D804-AB36686661BD}"/>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DCAB0743-C72C-0949-C4A1-A7ED05D3E699}"/>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5D44A475-F12B-25BA-01FC-0C0F801E0820}"/>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706E9E7E-48A1-FA44-FDAC-185FC935BD61}"/>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BD34F584-86B5-9B93-95D0-4DDA40EA8783}"/>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33C4DDB8-83DC-CBCF-71EA-ED85C8F0E221}"/>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15797FB8-AE1C-1C02-E2F2-A4DBF6FF91F6}"/>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53164DDB-3291-E775-F346-F56C45881A9E}"/>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AEA3CDCD-406B-56B0-8BEB-6D5C0DD84159}"/>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EC7AE043-E471-FECF-3588-1637FFFFA993}"/>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7987FC06-E99A-EE21-ADF4-B20722F332BA}"/>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8DA83E2C-150A-5D50-EDB4-6A94B61528E9}"/>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2EBD3DE9-74C8-2549-8C37-1CBA09B4B459}"/>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982FE70D-B4A4-594B-D280-838326E4AE2D}"/>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8396A6D2-0C12-F15D-F02B-BCFE82C71A51}"/>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BE7D1BEE-FA46-C12B-AAD4-E0B672A02220}"/>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A5ABF509-5A97-4B05-8931-021D531BD8D0}"/>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B37BB057-DBEC-BFF7-69D0-35B5E4BC6027}"/>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00969797-0E9D-1FE4-6DC8-955E0BBA5A21}"/>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F7F64622-3E82-62DA-7D72-7961C6CC1D23}"/>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E2DAADC6-5F4A-6235-AF1D-A25D7C6FF63A}"/>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DD08CE38-518F-043D-BA46-CE40D170E260}"/>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18C32756-ACF0-FD03-1BBF-1697FC42039D}"/>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1968281B-149D-AEBC-2A65-325AD1C361A5}"/>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E98769BB-C5CC-5684-25E2-A24DC7EA6701}"/>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D4D3E82F-7004-B366-158B-07DDCFEE1662}"/>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36205449-9877-AEE6-6880-B57473B5ED5F}"/>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CC0C7BC8-E576-FB53-E85C-1A9E8A9E29B3}"/>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42707729-2066-26E4-5D15-960BFA0072DD}"/>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7B23E00D-CFFD-80E1-5C86-078258725046}"/>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6F569F3E-4230-A3FA-38AD-76A7138ADEBB}"/>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AE190769-13CB-727E-63FC-675BEDE38184}"/>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924EDFCA-513D-4CAE-BE2A-D084D765E9C8}"/>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A81F14A7-47ED-0B0B-BE59-110E33595BBB}"/>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48AE13AC-A33E-A96B-CCB5-312683F4E873}"/>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E6EF612F-1C13-6F30-CD11-5EF7B0E879A1}"/>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6D433864-D6F3-7626-6BF8-5F426823B0DE}"/>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8C83AAA8-A91A-57BA-1791-934F54C2AB71}"/>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E533DE26-53BC-5A10-B8B2-C14BC8DEF257}"/>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3FACE9E9-A03C-152C-2708-0410A73D6CCB}"/>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4E0360C5-4EE8-DE38-F10D-16D250F45604}"/>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DD1A93F7-8B40-BB0D-6547-087A5CC56557}"/>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21606050-55C6-3877-C8F5-701EDE8E6372}"/>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4A10CC1D-51AE-2F6B-19FC-DC8A733DC85E}"/>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79FADC12-7D08-7A6F-E096-4048FDBF409D}"/>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C74924FD-A6F1-887B-8D32-3CB88B03262E}"/>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74B0CA35-E8E5-E8A6-69FA-E51B8A0C20BC}"/>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992C07BE-9460-1255-38E1-61A0BB70ADC2}"/>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8F888BF4-D7C9-BDD5-2E8B-72070BB4F938}"/>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94629C7D-177F-ECB3-70EF-306FF5DC55D2}"/>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C552869C-050C-9A2E-EB58-EBBE222B3D38}"/>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5885FF5C-2EC7-31B5-08A5-5227EDA57F58}"/>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1D73394A-EBD6-99B3-D111-8F28C976DEA9}"/>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1931C756-170C-FF35-1DC4-7B073DC94E59}"/>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5897F28C-6DA7-4C78-75C2-A3062510F4F1}"/>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98B52B85-1C2A-8CE5-C7CA-2108427CC55F}"/>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5E686C4F-D386-3C5C-1884-29C0867EE329}"/>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7AE12051-F8ED-413D-EFB2-A5F58C655D66}"/>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72EC97ED-D502-4A1C-5E1B-DDB316EC994D}"/>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37DBEF4E-C7E6-A69D-DFCD-281995951765}"/>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C368A4B1-A195-C9E2-6934-0F6B5EE75C70}"/>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5621D79F-F271-1D0B-B2AF-659A43E52768}"/>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B4C98DEC-3840-684F-7FEB-A06976E24C6E}"/>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AA59B42D-40AF-7619-FF6F-5E7D7F290753}"/>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7C13B466-B5CE-F26D-2C41-B2AE41A0982F}"/>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3B56D88A-801E-FC9A-BB04-CDF395C93C71}"/>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053B5B86-5BA1-FF42-97EA-4EE6F9F8010B}"/>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A06E76C5-E292-8F2E-8BCB-9E628CC59E62}"/>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E9C517E7-1F1C-80A1-3A02-C4DA78CFD811}"/>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A333D273-5156-D494-C1A6-E8395C9842A1}"/>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2FED71CD-B22C-BB03-14BE-CF203AF1B272}"/>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17C540B2-F511-CC81-D805-13FCDA913748}"/>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BD47EC90-3735-90D4-6A04-60339FF121B2}"/>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874FFFDE-F097-18C1-908F-187833DD3E39}"/>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BE3F8F5F-C627-2425-2C48-CBC8572F27AC}"/>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CA522A9D-2EF6-63BD-02CE-4EC5D1D4A549}"/>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F270225E-5D24-AEF5-1F48-3BCF45580882}"/>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75D462EF-7949-1634-B696-5B66FAA01293}"/>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ABFF055B-93F5-F3EC-C74E-F4A05B4F50EC}"/>
                </a:ext>
              </a:extLst>
            </p:cNvPr>
            <p:cNvSpPr txBox="1"/>
            <p:nvPr/>
          </p:nvSpPr>
          <p:spPr>
            <a:xfrm>
              <a:off x="2972974" y="4852153"/>
              <a:ext cx="856415" cy="307777"/>
            </a:xfrm>
            <a:prstGeom prst="rect">
              <a:avLst/>
            </a:prstGeom>
            <a:noFill/>
            <a:ln>
              <a:noFill/>
            </a:ln>
          </p:spPr>
          <p:txBody>
            <a:bodyPr wrap="square" rtlCol="0">
              <a:spAutoFit/>
            </a:bodyPr>
            <a:lstStyle/>
            <a:p>
              <a:pPr algn="ctr"/>
              <a:r>
                <a:rPr lang="en-GB" sz="1400">
                  <a:solidFill>
                    <a:schemeClr val="bg1"/>
                  </a:solidFill>
                </a:rPr>
                <a:t>2%</a:t>
              </a:r>
            </a:p>
          </p:txBody>
        </p:sp>
      </p:grpSp>
      <p:sp>
        <p:nvSpPr>
          <p:cNvPr id="264" name="TextBox 263">
            <a:extLst>
              <a:ext uri="{FF2B5EF4-FFF2-40B4-BE49-F238E27FC236}">
                <a16:creationId xmlns:a16="http://schemas.microsoft.com/office/drawing/2014/main" id="{246E4675-0FC3-C729-AAC9-2BD5F03AE092}"/>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75" name="TextBox 274">
            <a:extLst>
              <a:ext uri="{FF2B5EF4-FFF2-40B4-BE49-F238E27FC236}">
                <a16:creationId xmlns:a16="http://schemas.microsoft.com/office/drawing/2014/main" id="{2061A79F-7CA6-322F-D0A6-4CF6F7DC3B07}"/>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C8E3FDDF-65D6-CE97-1177-6DD5FA29451D}"/>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5385C2E8-2988-A10F-255B-3BBBF3745917}"/>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sp>
        <p:nvSpPr>
          <p:cNvPr id="11" name="Rectangle 10">
            <a:extLst>
              <a:ext uri="{FF2B5EF4-FFF2-40B4-BE49-F238E27FC236}">
                <a16:creationId xmlns:a16="http://schemas.microsoft.com/office/drawing/2014/main" id="{EE7CF786-C9DF-ABFD-8E96-DC20E1D246AB}"/>
              </a:ext>
            </a:extLst>
          </p:cNvPr>
          <p:cNvSpPr/>
          <p:nvPr/>
        </p:nvSpPr>
        <p:spPr>
          <a:xfrm>
            <a:off x="1074964" y="1210704"/>
            <a:ext cx="4494561" cy="398717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C678A92-EFAB-4800-5559-7EB97E37D634}"/>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10 Unintentional Injuries in Lincolnshire (2021) </a:t>
            </a:r>
            <a:endParaRPr lang="en-GB" sz="1400" baseline="30000">
              <a:solidFill>
                <a:schemeClr val="accent1"/>
              </a:solidFill>
            </a:endParaRPr>
          </a:p>
        </p:txBody>
      </p:sp>
      <p:sp>
        <p:nvSpPr>
          <p:cNvPr id="6" name="Rectangle 5">
            <a:extLst>
              <a:ext uri="{FF2B5EF4-FFF2-40B4-BE49-F238E27FC236}">
                <a16:creationId xmlns:a16="http://schemas.microsoft.com/office/drawing/2014/main" id="{D7212DE3-DAC0-A5B1-121F-F6CC89211C68}"/>
              </a:ext>
            </a:extLst>
          </p:cNvPr>
          <p:cNvSpPr/>
          <p:nvPr/>
        </p:nvSpPr>
        <p:spPr>
          <a:xfrm>
            <a:off x="1068723" y="5197882"/>
            <a:ext cx="863162" cy="45764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07F6C08-CC7E-E7E0-E589-462317888945}"/>
              </a:ext>
            </a:extLst>
          </p:cNvPr>
          <p:cNvSpPr/>
          <p:nvPr/>
        </p:nvSpPr>
        <p:spPr>
          <a:xfrm>
            <a:off x="2897346" y="5197882"/>
            <a:ext cx="2674295" cy="45764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B78A9E2-E7FB-9B46-0677-DF21768ECCBE}"/>
              </a:ext>
            </a:extLst>
          </p:cNvPr>
          <p:cNvSpPr txBox="1"/>
          <p:nvPr/>
        </p:nvSpPr>
        <p:spPr>
          <a:xfrm>
            <a:off x="1893127" y="5739691"/>
            <a:ext cx="1557319" cy="523220"/>
          </a:xfrm>
          <a:prstGeom prst="rect">
            <a:avLst/>
          </a:prstGeom>
          <a:noFill/>
        </p:spPr>
        <p:txBody>
          <a:bodyPr wrap="square" rtlCol="0">
            <a:spAutoFit/>
          </a:bodyPr>
          <a:lstStyle/>
          <a:p>
            <a:r>
              <a:rPr lang="en-GB" sz="1400">
                <a:solidFill>
                  <a:sysClr val="windowText" lastClr="000000"/>
                </a:solidFill>
              </a:rPr>
              <a:t>Unintentional injury</a:t>
            </a:r>
          </a:p>
        </p:txBody>
      </p:sp>
      <p:cxnSp>
        <p:nvCxnSpPr>
          <p:cNvPr id="14" name="Straight Connector 13">
            <a:extLst>
              <a:ext uri="{FF2B5EF4-FFF2-40B4-BE49-F238E27FC236}">
                <a16:creationId xmlns:a16="http://schemas.microsoft.com/office/drawing/2014/main" id="{C4B14EB4-F5FB-B247-1F98-0EF54D7C3C81}"/>
              </a:ext>
            </a:extLst>
          </p:cNvPr>
          <p:cNvCxnSpPr>
            <a:cxnSpLocks/>
          </p:cNvCxnSpPr>
          <p:nvPr/>
        </p:nvCxnSpPr>
        <p:spPr>
          <a:xfrm flipV="1">
            <a:off x="2385700" y="5647294"/>
            <a:ext cx="28349" cy="143906"/>
          </a:xfrm>
          <a:prstGeom prst="line">
            <a:avLst/>
          </a:prstGeom>
        </p:spPr>
        <p:style>
          <a:lnRef idx="2">
            <a:schemeClr val="dk1"/>
          </a:lnRef>
          <a:fillRef idx="0">
            <a:schemeClr val="dk1"/>
          </a:fillRef>
          <a:effectRef idx="1">
            <a:schemeClr val="dk1"/>
          </a:effectRef>
          <a:fontRef idx="minor">
            <a:schemeClr val="tx1"/>
          </a:fontRef>
        </p:style>
      </p:cxnSp>
      <p:pic>
        <p:nvPicPr>
          <p:cNvPr id="16" name="Picture 15">
            <a:extLst>
              <a:ext uri="{FF2B5EF4-FFF2-40B4-BE49-F238E27FC236}">
                <a16:creationId xmlns:a16="http://schemas.microsoft.com/office/drawing/2014/main" id="{2E4EF095-F704-0B85-45FB-4DF144816956}"/>
              </a:ext>
            </a:extLst>
          </p:cNvPr>
          <p:cNvPicPr>
            <a:picLocks noChangeAspect="1"/>
          </p:cNvPicPr>
          <p:nvPr/>
        </p:nvPicPr>
        <p:blipFill>
          <a:blip r:embed="rId4"/>
          <a:stretch>
            <a:fillRect/>
          </a:stretch>
        </p:blipFill>
        <p:spPr>
          <a:xfrm>
            <a:off x="5764315" y="1210706"/>
            <a:ext cx="6206011" cy="4406339"/>
          </a:xfrm>
          <a:prstGeom prst="rect">
            <a:avLst/>
          </a:prstGeom>
        </p:spPr>
      </p:pic>
    </p:spTree>
    <p:extLst>
      <p:ext uri="{BB962C8B-B14F-4D97-AF65-F5344CB8AC3E}">
        <p14:creationId xmlns:p14="http://schemas.microsoft.com/office/powerpoint/2010/main" val="24772108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540BE-7A35-EA8A-3F92-6E61FBDF221F}"/>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4FB5D978-87E5-A57D-7E39-8DB13D304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B0FA2741-2FFD-4CBC-5BBC-89E9232BE1C6}"/>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58479E3B-9678-9093-DAF4-25624118287F}"/>
              </a:ext>
            </a:extLst>
          </p:cNvPr>
          <p:cNvSpPr txBox="1"/>
          <p:nvPr/>
        </p:nvSpPr>
        <p:spPr>
          <a:xfrm>
            <a:off x="475488" y="640461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2023.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CE00A32F-6CA6-9B4D-303B-85F3B893087B}"/>
              </a:ext>
            </a:extLst>
          </p:cNvPr>
          <p:cNvSpPr/>
          <p:nvPr/>
        </p:nvSpPr>
        <p:spPr>
          <a:xfrm>
            <a:off x="1082086" y="1210706"/>
            <a:ext cx="4404314"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7462235C-3BE9-25E7-0EAE-24BADCA72DD2}"/>
              </a:ext>
            </a:extLst>
          </p:cNvPr>
          <p:cNvSpPr/>
          <p:nvPr/>
        </p:nvSpPr>
        <p:spPr>
          <a:xfrm>
            <a:off x="1082086" y="1660118"/>
            <a:ext cx="431195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E7A95DA1-1C93-F89D-E911-A069E81578E8}"/>
              </a:ext>
            </a:extLst>
          </p:cNvPr>
          <p:cNvSpPr/>
          <p:nvPr/>
        </p:nvSpPr>
        <p:spPr>
          <a:xfrm>
            <a:off x="1082085" y="1210706"/>
            <a:ext cx="4487441" cy="12989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A0BCDE50-ED38-56EC-66F4-B4D1E56A8D93}"/>
              </a:ext>
            </a:extLst>
          </p:cNvPr>
          <p:cNvSpPr/>
          <p:nvPr/>
        </p:nvSpPr>
        <p:spPr>
          <a:xfrm>
            <a:off x="108208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52E4F0FB-565D-8A68-6333-117517D494FC}"/>
              </a:ext>
            </a:extLst>
          </p:cNvPr>
          <p:cNvSpPr/>
          <p:nvPr/>
        </p:nvSpPr>
        <p:spPr>
          <a:xfrm>
            <a:off x="108208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B39A4DEE-C49D-B075-41CB-B5ECF51651C3}"/>
              </a:ext>
            </a:extLst>
          </p:cNvPr>
          <p:cNvSpPr/>
          <p:nvPr/>
        </p:nvSpPr>
        <p:spPr>
          <a:xfrm>
            <a:off x="1082085" y="2558942"/>
            <a:ext cx="853925" cy="129893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31636759-E024-A619-6EBB-559BD50E81AE}"/>
              </a:ext>
            </a:extLst>
          </p:cNvPr>
          <p:cNvSpPr/>
          <p:nvPr/>
        </p:nvSpPr>
        <p:spPr>
          <a:xfrm>
            <a:off x="1082085" y="3907178"/>
            <a:ext cx="4311949"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EBE26074-0685-79D2-F4B5-5FEF2ACF4FD8}"/>
              </a:ext>
            </a:extLst>
          </p:cNvPr>
          <p:cNvSpPr/>
          <p:nvPr/>
        </p:nvSpPr>
        <p:spPr>
          <a:xfrm>
            <a:off x="1082086" y="4356590"/>
            <a:ext cx="2981914"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190BA258-7A33-87E9-01E6-336167CC6BE4}"/>
              </a:ext>
            </a:extLst>
          </p:cNvPr>
          <p:cNvSpPr/>
          <p:nvPr/>
        </p:nvSpPr>
        <p:spPr>
          <a:xfrm>
            <a:off x="153590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0D2C29D2-F971-2D23-60B9-777B78EBFE3B}"/>
              </a:ext>
            </a:extLst>
          </p:cNvPr>
          <p:cNvSpPr/>
          <p:nvPr/>
        </p:nvSpPr>
        <p:spPr>
          <a:xfrm>
            <a:off x="153590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B7DC1538-5505-BE44-C934-911149E97567}"/>
              </a:ext>
            </a:extLst>
          </p:cNvPr>
          <p:cNvSpPr/>
          <p:nvPr/>
        </p:nvSpPr>
        <p:spPr>
          <a:xfrm>
            <a:off x="153590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F9CFE8FF-EC4D-9CA0-881F-D98EE67D3B93}"/>
              </a:ext>
            </a:extLst>
          </p:cNvPr>
          <p:cNvSpPr/>
          <p:nvPr/>
        </p:nvSpPr>
        <p:spPr>
          <a:xfrm>
            <a:off x="1535900" y="2558942"/>
            <a:ext cx="3858135"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81A1B68C-0002-6F6A-E055-E4D7DB6CDC9E}"/>
              </a:ext>
            </a:extLst>
          </p:cNvPr>
          <p:cNvSpPr/>
          <p:nvPr/>
        </p:nvSpPr>
        <p:spPr>
          <a:xfrm>
            <a:off x="153590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5BF7B14A-A09F-2ACF-279A-C3139B8B6618}"/>
              </a:ext>
            </a:extLst>
          </p:cNvPr>
          <p:cNvSpPr/>
          <p:nvPr/>
        </p:nvSpPr>
        <p:spPr>
          <a:xfrm>
            <a:off x="1535901" y="345776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FAB06964-968D-8412-C9C0-9588F7E8F4C4}"/>
              </a:ext>
            </a:extLst>
          </p:cNvPr>
          <p:cNvSpPr/>
          <p:nvPr/>
        </p:nvSpPr>
        <p:spPr>
          <a:xfrm>
            <a:off x="153590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41D094A1-DD75-2F56-B890-92F5C997351E}"/>
              </a:ext>
            </a:extLst>
          </p:cNvPr>
          <p:cNvSpPr/>
          <p:nvPr/>
        </p:nvSpPr>
        <p:spPr>
          <a:xfrm>
            <a:off x="153590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EB9DE8C5-AFBC-38B2-D89E-A05CA6B58867}"/>
              </a:ext>
            </a:extLst>
          </p:cNvPr>
          <p:cNvSpPr/>
          <p:nvPr/>
        </p:nvSpPr>
        <p:spPr>
          <a:xfrm>
            <a:off x="198971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4EB7BC99-B137-EA85-0CC7-151316C25455}"/>
              </a:ext>
            </a:extLst>
          </p:cNvPr>
          <p:cNvSpPr/>
          <p:nvPr/>
        </p:nvSpPr>
        <p:spPr>
          <a:xfrm>
            <a:off x="198971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334133DF-E9DF-1D99-D92B-C64F42E14E77}"/>
              </a:ext>
            </a:extLst>
          </p:cNvPr>
          <p:cNvSpPr/>
          <p:nvPr/>
        </p:nvSpPr>
        <p:spPr>
          <a:xfrm>
            <a:off x="198971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F88BAD2B-37BF-BEDA-D251-67579AAFF73C}"/>
              </a:ext>
            </a:extLst>
          </p:cNvPr>
          <p:cNvSpPr/>
          <p:nvPr/>
        </p:nvSpPr>
        <p:spPr>
          <a:xfrm>
            <a:off x="198971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2CA4BF65-C4F5-4A7E-C418-D1ED3DAA1F48}"/>
              </a:ext>
            </a:extLst>
          </p:cNvPr>
          <p:cNvSpPr/>
          <p:nvPr/>
        </p:nvSpPr>
        <p:spPr>
          <a:xfrm>
            <a:off x="198971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79123D3C-24BB-1984-393E-1D1330E15C03}"/>
              </a:ext>
            </a:extLst>
          </p:cNvPr>
          <p:cNvSpPr/>
          <p:nvPr/>
        </p:nvSpPr>
        <p:spPr>
          <a:xfrm>
            <a:off x="1989716" y="3457766"/>
            <a:ext cx="3579810" cy="849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4472414F-783D-A14C-F078-24FAF00B8EDE}"/>
              </a:ext>
            </a:extLst>
          </p:cNvPr>
          <p:cNvSpPr/>
          <p:nvPr/>
        </p:nvSpPr>
        <p:spPr>
          <a:xfrm>
            <a:off x="198971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1DC5358D-FCE6-F592-A65A-EDEFA8B145EF}"/>
              </a:ext>
            </a:extLst>
          </p:cNvPr>
          <p:cNvSpPr/>
          <p:nvPr/>
        </p:nvSpPr>
        <p:spPr>
          <a:xfrm>
            <a:off x="198971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40BA3E4F-2968-2A32-5A52-2F05ECDDD614}"/>
              </a:ext>
            </a:extLst>
          </p:cNvPr>
          <p:cNvSpPr/>
          <p:nvPr/>
        </p:nvSpPr>
        <p:spPr>
          <a:xfrm>
            <a:off x="1077959" y="5255416"/>
            <a:ext cx="568757"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4AB9E159-04E7-53C0-40ED-AFF79237ECBB}"/>
              </a:ext>
            </a:extLst>
          </p:cNvPr>
          <p:cNvSpPr/>
          <p:nvPr/>
        </p:nvSpPr>
        <p:spPr>
          <a:xfrm>
            <a:off x="244353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C1C5A55C-5639-D860-6731-7FFE8C062DEB}"/>
              </a:ext>
            </a:extLst>
          </p:cNvPr>
          <p:cNvSpPr/>
          <p:nvPr/>
        </p:nvSpPr>
        <p:spPr>
          <a:xfrm>
            <a:off x="244353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DCD5F99A-8F9A-E470-9CA7-F01F45EFECEA}"/>
              </a:ext>
            </a:extLst>
          </p:cNvPr>
          <p:cNvSpPr/>
          <p:nvPr/>
        </p:nvSpPr>
        <p:spPr>
          <a:xfrm>
            <a:off x="244353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EFED9027-C7DF-78B4-F70B-39C5EFCEB221}"/>
              </a:ext>
            </a:extLst>
          </p:cNvPr>
          <p:cNvSpPr/>
          <p:nvPr/>
        </p:nvSpPr>
        <p:spPr>
          <a:xfrm>
            <a:off x="244353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42CF85C9-FE99-0687-2805-85747910988B}"/>
              </a:ext>
            </a:extLst>
          </p:cNvPr>
          <p:cNvSpPr/>
          <p:nvPr/>
        </p:nvSpPr>
        <p:spPr>
          <a:xfrm>
            <a:off x="244353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1A3B3D0C-A84C-4DC1-8C88-50245E22468D}"/>
              </a:ext>
            </a:extLst>
          </p:cNvPr>
          <p:cNvSpPr/>
          <p:nvPr/>
        </p:nvSpPr>
        <p:spPr>
          <a:xfrm>
            <a:off x="244353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20714A65-1335-D021-6D1E-9882112EFAA2}"/>
              </a:ext>
            </a:extLst>
          </p:cNvPr>
          <p:cNvSpPr/>
          <p:nvPr/>
        </p:nvSpPr>
        <p:spPr>
          <a:xfrm>
            <a:off x="244353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3D2BAD84-21B0-A616-A744-56E1410554AC}"/>
              </a:ext>
            </a:extLst>
          </p:cNvPr>
          <p:cNvSpPr/>
          <p:nvPr/>
        </p:nvSpPr>
        <p:spPr>
          <a:xfrm>
            <a:off x="244353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0A533316-6BAA-E6DE-7990-0EF99D30D106}"/>
              </a:ext>
            </a:extLst>
          </p:cNvPr>
          <p:cNvSpPr/>
          <p:nvPr/>
        </p:nvSpPr>
        <p:spPr>
          <a:xfrm>
            <a:off x="1531775" y="5255416"/>
            <a:ext cx="400110" cy="40011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D620E24F-179D-CD6C-2B34-A86DDA15DA80}"/>
              </a:ext>
            </a:extLst>
          </p:cNvPr>
          <p:cNvSpPr/>
          <p:nvPr/>
        </p:nvSpPr>
        <p:spPr>
          <a:xfrm>
            <a:off x="289734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2A69FCEE-3004-5632-4636-CFF2B759C036}"/>
              </a:ext>
            </a:extLst>
          </p:cNvPr>
          <p:cNvSpPr/>
          <p:nvPr/>
        </p:nvSpPr>
        <p:spPr>
          <a:xfrm>
            <a:off x="289734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CDBBD652-00AD-1D5B-F6B5-0D84392389B3}"/>
              </a:ext>
            </a:extLst>
          </p:cNvPr>
          <p:cNvSpPr/>
          <p:nvPr/>
        </p:nvSpPr>
        <p:spPr>
          <a:xfrm>
            <a:off x="289734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CA788717-49D1-79BD-9430-37EF17D25EB4}"/>
              </a:ext>
            </a:extLst>
          </p:cNvPr>
          <p:cNvSpPr/>
          <p:nvPr/>
        </p:nvSpPr>
        <p:spPr>
          <a:xfrm>
            <a:off x="289734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2F48AD4E-BF96-1D0D-8D98-248047B36828}"/>
              </a:ext>
            </a:extLst>
          </p:cNvPr>
          <p:cNvSpPr/>
          <p:nvPr/>
        </p:nvSpPr>
        <p:spPr>
          <a:xfrm>
            <a:off x="289734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4159D4D6-1319-2517-7057-F70203FDA0EE}"/>
              </a:ext>
            </a:extLst>
          </p:cNvPr>
          <p:cNvSpPr/>
          <p:nvPr/>
        </p:nvSpPr>
        <p:spPr>
          <a:xfrm>
            <a:off x="289734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F41051F9-8C67-50C2-06BC-DD0FD8A2F005}"/>
              </a:ext>
            </a:extLst>
          </p:cNvPr>
          <p:cNvSpPr/>
          <p:nvPr/>
        </p:nvSpPr>
        <p:spPr>
          <a:xfrm>
            <a:off x="289734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BB99E276-E103-8E87-FFF7-08FC53CCE023}"/>
              </a:ext>
            </a:extLst>
          </p:cNvPr>
          <p:cNvSpPr/>
          <p:nvPr/>
        </p:nvSpPr>
        <p:spPr>
          <a:xfrm>
            <a:off x="289734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34E758A2-25C5-1B25-1D5B-F371E8F5BBF2}"/>
              </a:ext>
            </a:extLst>
          </p:cNvPr>
          <p:cNvSpPr/>
          <p:nvPr/>
        </p:nvSpPr>
        <p:spPr>
          <a:xfrm>
            <a:off x="1985590" y="5255416"/>
            <a:ext cx="612472"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47D887D5-55BE-7956-8327-D178985A3437}"/>
              </a:ext>
            </a:extLst>
          </p:cNvPr>
          <p:cNvSpPr/>
          <p:nvPr/>
        </p:nvSpPr>
        <p:spPr>
          <a:xfrm>
            <a:off x="335116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53C76D08-3022-C978-37E6-EF0B6D4C28E4}"/>
              </a:ext>
            </a:extLst>
          </p:cNvPr>
          <p:cNvSpPr/>
          <p:nvPr/>
        </p:nvSpPr>
        <p:spPr>
          <a:xfrm>
            <a:off x="335116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E92A423A-31E6-4AAD-C8FC-1DA406E6F855}"/>
              </a:ext>
            </a:extLst>
          </p:cNvPr>
          <p:cNvSpPr/>
          <p:nvPr/>
        </p:nvSpPr>
        <p:spPr>
          <a:xfrm>
            <a:off x="335116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F7D6CC24-F229-A9B2-FAA2-B7A50ED1AAE5}"/>
              </a:ext>
            </a:extLst>
          </p:cNvPr>
          <p:cNvSpPr/>
          <p:nvPr/>
        </p:nvSpPr>
        <p:spPr>
          <a:xfrm>
            <a:off x="335116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461F7F27-EE09-8292-7F64-F6F588E9D0F1}"/>
              </a:ext>
            </a:extLst>
          </p:cNvPr>
          <p:cNvSpPr/>
          <p:nvPr/>
        </p:nvSpPr>
        <p:spPr>
          <a:xfrm>
            <a:off x="335116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AC678FD5-E88C-5C16-A11D-6217D4C6D62F}"/>
              </a:ext>
            </a:extLst>
          </p:cNvPr>
          <p:cNvSpPr/>
          <p:nvPr/>
        </p:nvSpPr>
        <p:spPr>
          <a:xfrm>
            <a:off x="335116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7C9D2830-64F8-AD74-02E3-93ABE3E8D0F2}"/>
              </a:ext>
            </a:extLst>
          </p:cNvPr>
          <p:cNvSpPr/>
          <p:nvPr/>
        </p:nvSpPr>
        <p:spPr>
          <a:xfrm>
            <a:off x="335116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53F8CA19-C825-BDCD-3B8A-B48D1D78816A}"/>
              </a:ext>
            </a:extLst>
          </p:cNvPr>
          <p:cNvSpPr/>
          <p:nvPr/>
        </p:nvSpPr>
        <p:spPr>
          <a:xfrm>
            <a:off x="3351161"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77636829-940F-D613-B37C-3228EBAFAB4E}"/>
              </a:ext>
            </a:extLst>
          </p:cNvPr>
          <p:cNvSpPr/>
          <p:nvPr/>
        </p:nvSpPr>
        <p:spPr>
          <a:xfrm>
            <a:off x="2439405" y="525541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9A673A5A-43E6-CFCD-432E-3F5AF3A69434}"/>
              </a:ext>
            </a:extLst>
          </p:cNvPr>
          <p:cNvSpPr/>
          <p:nvPr/>
        </p:nvSpPr>
        <p:spPr>
          <a:xfrm>
            <a:off x="380497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571769C9-DEF3-1FC6-2B7C-1AFBBD53242F}"/>
              </a:ext>
            </a:extLst>
          </p:cNvPr>
          <p:cNvSpPr/>
          <p:nvPr/>
        </p:nvSpPr>
        <p:spPr>
          <a:xfrm>
            <a:off x="380497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AD131D78-5037-B05C-2B3F-7D9FE3B5112C}"/>
              </a:ext>
            </a:extLst>
          </p:cNvPr>
          <p:cNvSpPr/>
          <p:nvPr/>
        </p:nvSpPr>
        <p:spPr>
          <a:xfrm>
            <a:off x="380497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5B042850-06A0-9E5A-0794-1D672A885975}"/>
              </a:ext>
            </a:extLst>
          </p:cNvPr>
          <p:cNvSpPr/>
          <p:nvPr/>
        </p:nvSpPr>
        <p:spPr>
          <a:xfrm>
            <a:off x="380497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81647B34-3C34-E601-AE0F-4D1305A916FC}"/>
              </a:ext>
            </a:extLst>
          </p:cNvPr>
          <p:cNvSpPr/>
          <p:nvPr/>
        </p:nvSpPr>
        <p:spPr>
          <a:xfrm>
            <a:off x="380497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ECBDB9DD-22C4-73B8-EC52-E45398ABC94F}"/>
              </a:ext>
            </a:extLst>
          </p:cNvPr>
          <p:cNvSpPr/>
          <p:nvPr/>
        </p:nvSpPr>
        <p:spPr>
          <a:xfrm>
            <a:off x="380497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5CF7C925-6241-0DAD-0485-4D2340235BB4}"/>
              </a:ext>
            </a:extLst>
          </p:cNvPr>
          <p:cNvSpPr/>
          <p:nvPr/>
        </p:nvSpPr>
        <p:spPr>
          <a:xfrm>
            <a:off x="380497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15ACF1D0-4405-95C0-6C28-1909F60A0D07}"/>
              </a:ext>
            </a:extLst>
          </p:cNvPr>
          <p:cNvSpPr/>
          <p:nvPr/>
        </p:nvSpPr>
        <p:spPr>
          <a:xfrm>
            <a:off x="3804976" y="4356590"/>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831A18FD-BDB0-C15E-27D1-1AFA4CFCE71F}"/>
              </a:ext>
            </a:extLst>
          </p:cNvPr>
          <p:cNvSpPr/>
          <p:nvPr/>
        </p:nvSpPr>
        <p:spPr>
          <a:xfrm>
            <a:off x="3804976" y="5255416"/>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6542DD0A-8954-2C37-BEEF-9E6E2962A3EB}"/>
              </a:ext>
            </a:extLst>
          </p:cNvPr>
          <p:cNvSpPr/>
          <p:nvPr/>
        </p:nvSpPr>
        <p:spPr>
          <a:xfrm>
            <a:off x="4258791"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CF64DC2A-BD6C-82EB-01B9-E9DF9F6ED2B9}"/>
              </a:ext>
            </a:extLst>
          </p:cNvPr>
          <p:cNvSpPr/>
          <p:nvPr/>
        </p:nvSpPr>
        <p:spPr>
          <a:xfrm>
            <a:off x="4258791"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ACA2DCF1-4434-C55C-0140-07D4781CD813}"/>
              </a:ext>
            </a:extLst>
          </p:cNvPr>
          <p:cNvSpPr/>
          <p:nvPr/>
        </p:nvSpPr>
        <p:spPr>
          <a:xfrm>
            <a:off x="4258791"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1867A2F0-7F11-351C-FEAE-0E2E83B0A8FF}"/>
              </a:ext>
            </a:extLst>
          </p:cNvPr>
          <p:cNvSpPr/>
          <p:nvPr/>
        </p:nvSpPr>
        <p:spPr>
          <a:xfrm>
            <a:off x="4258791"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C8426226-00AD-8809-A33D-9F80784EE873}"/>
              </a:ext>
            </a:extLst>
          </p:cNvPr>
          <p:cNvSpPr/>
          <p:nvPr/>
        </p:nvSpPr>
        <p:spPr>
          <a:xfrm>
            <a:off x="4258791"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5E6212E1-634E-52AF-0968-C37B4E30BD66}"/>
              </a:ext>
            </a:extLst>
          </p:cNvPr>
          <p:cNvSpPr/>
          <p:nvPr/>
        </p:nvSpPr>
        <p:spPr>
          <a:xfrm>
            <a:off x="4258791"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DA01EC69-2FD0-C8C5-4753-64BBC3EFA602}"/>
              </a:ext>
            </a:extLst>
          </p:cNvPr>
          <p:cNvSpPr/>
          <p:nvPr/>
        </p:nvSpPr>
        <p:spPr>
          <a:xfrm>
            <a:off x="4258791"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9666EA21-3FD6-B74D-048A-A20B52AEDBCC}"/>
              </a:ext>
            </a:extLst>
          </p:cNvPr>
          <p:cNvSpPr/>
          <p:nvPr/>
        </p:nvSpPr>
        <p:spPr>
          <a:xfrm>
            <a:off x="4258790" y="4356590"/>
            <a:ext cx="1310736" cy="841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6602F2A9-13FD-92CE-09AB-07CED41AF18B}"/>
              </a:ext>
            </a:extLst>
          </p:cNvPr>
          <p:cNvSpPr/>
          <p:nvPr/>
        </p:nvSpPr>
        <p:spPr>
          <a:xfrm>
            <a:off x="4712606"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A684469E-47F8-3BB6-83C6-3BFFB5202262}"/>
              </a:ext>
            </a:extLst>
          </p:cNvPr>
          <p:cNvSpPr/>
          <p:nvPr/>
        </p:nvSpPr>
        <p:spPr>
          <a:xfrm>
            <a:off x="4712606"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17512198-8DCC-3765-E6AE-1574C2613900}"/>
              </a:ext>
            </a:extLst>
          </p:cNvPr>
          <p:cNvSpPr/>
          <p:nvPr/>
        </p:nvSpPr>
        <p:spPr>
          <a:xfrm>
            <a:off x="4712606"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6B2CFDE8-7B94-E278-2B6B-1E73B73CA3CC}"/>
              </a:ext>
            </a:extLst>
          </p:cNvPr>
          <p:cNvSpPr/>
          <p:nvPr/>
        </p:nvSpPr>
        <p:spPr>
          <a:xfrm>
            <a:off x="4712606"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735D2490-8088-630C-CBAF-21A13CA7ECEA}"/>
              </a:ext>
            </a:extLst>
          </p:cNvPr>
          <p:cNvSpPr/>
          <p:nvPr/>
        </p:nvSpPr>
        <p:spPr>
          <a:xfrm>
            <a:off x="4712606" y="3008354"/>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EDC1F45E-B8C8-4199-14B0-29C35C77519C}"/>
              </a:ext>
            </a:extLst>
          </p:cNvPr>
          <p:cNvSpPr/>
          <p:nvPr/>
        </p:nvSpPr>
        <p:spPr>
          <a:xfrm>
            <a:off x="4712606"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D8E24545-93A6-C7F0-3ACB-77F7C10FFD42}"/>
              </a:ext>
            </a:extLst>
          </p:cNvPr>
          <p:cNvSpPr/>
          <p:nvPr/>
        </p:nvSpPr>
        <p:spPr>
          <a:xfrm>
            <a:off x="4712606"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A28AE37D-72AD-1BCB-F297-E31F98785480}"/>
              </a:ext>
            </a:extLst>
          </p:cNvPr>
          <p:cNvSpPr/>
          <p:nvPr/>
        </p:nvSpPr>
        <p:spPr>
          <a:xfrm>
            <a:off x="4712606"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4B9B7156-697D-09DD-EDD7-F1B08FAE9B41}"/>
              </a:ext>
            </a:extLst>
          </p:cNvPr>
          <p:cNvSpPr/>
          <p:nvPr/>
        </p:nvSpPr>
        <p:spPr>
          <a:xfrm>
            <a:off x="4712606" y="5255416"/>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47F5A657-4CA4-7CC2-32EE-9E01D0DD0770}"/>
              </a:ext>
            </a:extLst>
          </p:cNvPr>
          <p:cNvSpPr/>
          <p:nvPr/>
        </p:nvSpPr>
        <p:spPr>
          <a:xfrm>
            <a:off x="5173093" y="1210706"/>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AC7E3F68-1097-B11B-B2AC-482586134E11}"/>
              </a:ext>
            </a:extLst>
          </p:cNvPr>
          <p:cNvSpPr/>
          <p:nvPr/>
        </p:nvSpPr>
        <p:spPr>
          <a:xfrm>
            <a:off x="5173093" y="1660118"/>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7697F669-8BFA-452A-F322-7583A012BEB5}"/>
              </a:ext>
            </a:extLst>
          </p:cNvPr>
          <p:cNvSpPr/>
          <p:nvPr/>
        </p:nvSpPr>
        <p:spPr>
          <a:xfrm>
            <a:off x="5173093" y="210953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B7C184CA-2828-A00E-53A7-638A5F08C96A}"/>
              </a:ext>
            </a:extLst>
          </p:cNvPr>
          <p:cNvSpPr/>
          <p:nvPr/>
        </p:nvSpPr>
        <p:spPr>
          <a:xfrm>
            <a:off x="5173093" y="2558942"/>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9F217130-FA56-01AA-1BDC-53731C9F6F06}"/>
              </a:ext>
            </a:extLst>
          </p:cNvPr>
          <p:cNvSpPr/>
          <p:nvPr/>
        </p:nvSpPr>
        <p:spPr>
          <a:xfrm>
            <a:off x="1246909" y="2660074"/>
            <a:ext cx="4326294" cy="7483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9160A884-B6E3-C0BD-ADF7-185F84A95E56}"/>
              </a:ext>
            </a:extLst>
          </p:cNvPr>
          <p:cNvSpPr/>
          <p:nvPr/>
        </p:nvSpPr>
        <p:spPr>
          <a:xfrm>
            <a:off x="5173093" y="345776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CC8FA301-BCE8-3433-BD77-C34E281D03F8}"/>
              </a:ext>
            </a:extLst>
          </p:cNvPr>
          <p:cNvSpPr/>
          <p:nvPr/>
        </p:nvSpPr>
        <p:spPr>
          <a:xfrm>
            <a:off x="5173093" y="3907178"/>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7E656225-0F4F-32BA-9701-A8CD608DC881}"/>
              </a:ext>
            </a:extLst>
          </p:cNvPr>
          <p:cNvSpPr/>
          <p:nvPr/>
        </p:nvSpPr>
        <p:spPr>
          <a:xfrm>
            <a:off x="5173093" y="4356590"/>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14A54288-248B-1034-5E96-DDAB189BBD45}"/>
              </a:ext>
            </a:extLst>
          </p:cNvPr>
          <p:cNvSpPr/>
          <p:nvPr/>
        </p:nvSpPr>
        <p:spPr>
          <a:xfrm>
            <a:off x="5173093" y="5255416"/>
            <a:ext cx="400110" cy="4001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TextBox 242">
            <a:extLst>
              <a:ext uri="{FF2B5EF4-FFF2-40B4-BE49-F238E27FC236}">
                <a16:creationId xmlns:a16="http://schemas.microsoft.com/office/drawing/2014/main" id="{70F2838B-C0E8-0C46-D3A9-CAEDA03D34E3}"/>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Lincolnshire (2021) </a:t>
            </a:r>
            <a:endParaRPr lang="en-GB" sz="1400" baseline="30000">
              <a:solidFill>
                <a:schemeClr val="accent1"/>
              </a:solidFill>
            </a:endParaRPr>
          </a:p>
        </p:txBody>
      </p:sp>
      <p:sp>
        <p:nvSpPr>
          <p:cNvPr id="244" name="TextBox 243">
            <a:extLst>
              <a:ext uri="{FF2B5EF4-FFF2-40B4-BE49-F238E27FC236}">
                <a16:creationId xmlns:a16="http://schemas.microsoft.com/office/drawing/2014/main" id="{982589CC-AA19-C12C-8BE0-D061627990E9}"/>
              </a:ext>
            </a:extLst>
          </p:cNvPr>
          <p:cNvSpPr txBox="1"/>
          <p:nvPr/>
        </p:nvSpPr>
        <p:spPr>
          <a:xfrm>
            <a:off x="2446953" y="1623677"/>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30%</a:t>
            </a:r>
          </a:p>
        </p:txBody>
      </p:sp>
      <p:sp>
        <p:nvSpPr>
          <p:cNvPr id="245" name="TextBox 244">
            <a:extLst>
              <a:ext uri="{FF2B5EF4-FFF2-40B4-BE49-F238E27FC236}">
                <a16:creationId xmlns:a16="http://schemas.microsoft.com/office/drawing/2014/main" id="{10327629-2055-363C-ECA3-3670687B3F53}"/>
              </a:ext>
            </a:extLst>
          </p:cNvPr>
          <p:cNvSpPr txBox="1"/>
          <p:nvPr/>
        </p:nvSpPr>
        <p:spPr>
          <a:xfrm>
            <a:off x="2465966" y="2634198"/>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22%</a:t>
            </a:r>
          </a:p>
        </p:txBody>
      </p:sp>
      <p:sp>
        <p:nvSpPr>
          <p:cNvPr id="246" name="TextBox 245">
            <a:extLst>
              <a:ext uri="{FF2B5EF4-FFF2-40B4-BE49-F238E27FC236}">
                <a16:creationId xmlns:a16="http://schemas.microsoft.com/office/drawing/2014/main" id="{5C52EEF7-6477-B886-528B-36AC106309FE}"/>
              </a:ext>
            </a:extLst>
          </p:cNvPr>
          <p:cNvSpPr txBox="1"/>
          <p:nvPr/>
        </p:nvSpPr>
        <p:spPr>
          <a:xfrm>
            <a:off x="2465966" y="3514550"/>
            <a:ext cx="1719677" cy="738664"/>
          </a:xfrm>
          <a:prstGeom prst="rect">
            <a:avLst/>
          </a:prstGeom>
          <a:noFill/>
        </p:spPr>
        <p:txBody>
          <a:bodyPr wrap="square" rtlCol="0">
            <a:spAutoFit/>
          </a:bodyPr>
          <a:lstStyle/>
          <a:p>
            <a:pPr algn="ctr"/>
            <a:r>
              <a:rPr lang="en-GB" sz="1400">
                <a:solidFill>
                  <a:schemeClr val="bg1"/>
                </a:solidFill>
              </a:rPr>
              <a:t>Respiratory Infections &amp; TB</a:t>
            </a:r>
          </a:p>
          <a:p>
            <a:pPr algn="ctr"/>
            <a:r>
              <a:rPr lang="en-GB" sz="1400">
                <a:solidFill>
                  <a:schemeClr val="bg1"/>
                </a:solidFill>
              </a:rPr>
              <a:t>18%</a:t>
            </a:r>
          </a:p>
        </p:txBody>
      </p:sp>
      <p:sp>
        <p:nvSpPr>
          <p:cNvPr id="247" name="TextBox 246">
            <a:extLst>
              <a:ext uri="{FF2B5EF4-FFF2-40B4-BE49-F238E27FC236}">
                <a16:creationId xmlns:a16="http://schemas.microsoft.com/office/drawing/2014/main" id="{235B4150-336A-2135-C553-DE5EAE12C244}"/>
              </a:ext>
            </a:extLst>
          </p:cNvPr>
          <p:cNvSpPr txBox="1"/>
          <p:nvPr/>
        </p:nvSpPr>
        <p:spPr>
          <a:xfrm>
            <a:off x="1191322" y="4386014"/>
            <a:ext cx="2904527" cy="307777"/>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249" name="TextBox 248">
            <a:extLst>
              <a:ext uri="{FF2B5EF4-FFF2-40B4-BE49-F238E27FC236}">
                <a16:creationId xmlns:a16="http://schemas.microsoft.com/office/drawing/2014/main" id="{784BEB03-73EE-9BA4-E51D-003C7782C551}"/>
              </a:ext>
            </a:extLst>
          </p:cNvPr>
          <p:cNvSpPr txBox="1"/>
          <p:nvPr/>
        </p:nvSpPr>
        <p:spPr>
          <a:xfrm>
            <a:off x="4258790" y="4419690"/>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6%</a:t>
            </a:r>
          </a:p>
        </p:txBody>
      </p:sp>
      <p:grpSp>
        <p:nvGrpSpPr>
          <p:cNvPr id="7" name="Group 6">
            <a:extLst>
              <a:ext uri="{FF2B5EF4-FFF2-40B4-BE49-F238E27FC236}">
                <a16:creationId xmlns:a16="http://schemas.microsoft.com/office/drawing/2014/main" id="{F20B519B-D3C3-AF62-CDEA-49F10555433F}"/>
              </a:ext>
            </a:extLst>
          </p:cNvPr>
          <p:cNvGrpSpPr/>
          <p:nvPr/>
        </p:nvGrpSpPr>
        <p:grpSpPr>
          <a:xfrm>
            <a:off x="1985590" y="4806000"/>
            <a:ext cx="2215371" cy="400110"/>
            <a:chOff x="6794479" y="5849013"/>
            <a:chExt cx="2215371" cy="400110"/>
          </a:xfrm>
        </p:grpSpPr>
        <p:sp>
          <p:nvSpPr>
            <p:cNvPr id="170" name="Rectangle 169">
              <a:extLst>
                <a:ext uri="{FF2B5EF4-FFF2-40B4-BE49-F238E27FC236}">
                  <a16:creationId xmlns:a16="http://schemas.microsoft.com/office/drawing/2014/main" id="{42455F6F-E134-246D-A677-A61B32E10977}"/>
                </a:ext>
              </a:extLst>
            </p:cNvPr>
            <p:cNvSpPr/>
            <p:nvPr/>
          </p:nvSpPr>
          <p:spPr>
            <a:xfrm>
              <a:off x="6794479" y="5849013"/>
              <a:ext cx="2008396"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14924A61-FEF4-F6F3-1B4F-EC071D1B27AF}"/>
                </a:ext>
              </a:extLst>
            </p:cNvPr>
            <p:cNvSpPr/>
            <p:nvPr/>
          </p:nvSpPr>
          <p:spPr>
            <a:xfrm>
              <a:off x="724829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5A4694F7-7EEB-D306-495B-130D56D9EB61}"/>
                </a:ext>
              </a:extLst>
            </p:cNvPr>
            <p:cNvSpPr/>
            <p:nvPr/>
          </p:nvSpPr>
          <p:spPr>
            <a:xfrm>
              <a:off x="770210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2F48ADDD-7B69-E72F-9A2C-E3FBF1E30A6C}"/>
                </a:ext>
              </a:extLst>
            </p:cNvPr>
            <p:cNvSpPr/>
            <p:nvPr/>
          </p:nvSpPr>
          <p:spPr>
            <a:xfrm>
              <a:off x="8155924"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C44A00AE-3BC8-9078-7131-B71D9DF93E89}"/>
                </a:ext>
              </a:extLst>
            </p:cNvPr>
            <p:cNvSpPr/>
            <p:nvPr/>
          </p:nvSpPr>
          <p:spPr>
            <a:xfrm>
              <a:off x="8609739" y="5849013"/>
              <a:ext cx="400110" cy="40011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TextBox 249">
              <a:extLst>
                <a:ext uri="{FF2B5EF4-FFF2-40B4-BE49-F238E27FC236}">
                  <a16:creationId xmlns:a16="http://schemas.microsoft.com/office/drawing/2014/main" id="{0519F89E-3970-B5B5-84C7-AD04FD69A40A}"/>
                </a:ext>
              </a:extLst>
            </p:cNvPr>
            <p:cNvSpPr txBox="1"/>
            <p:nvPr/>
          </p:nvSpPr>
          <p:spPr>
            <a:xfrm>
              <a:off x="6794480" y="5895179"/>
              <a:ext cx="2215370" cy="307777"/>
            </a:xfrm>
            <a:prstGeom prst="rect">
              <a:avLst/>
            </a:prstGeom>
            <a:noFill/>
          </p:spPr>
          <p:txBody>
            <a:bodyPr wrap="square" rtlCol="0">
              <a:spAutoFit/>
            </a:bodyPr>
            <a:lstStyle/>
            <a:p>
              <a:pPr algn="ctr"/>
              <a:r>
                <a:rPr lang="en-GB" sz="1400">
                  <a:solidFill>
                    <a:schemeClr val="bg1"/>
                  </a:solidFill>
                </a:rPr>
                <a:t>Digestive Diseases 5%</a:t>
              </a:r>
            </a:p>
          </p:txBody>
        </p:sp>
      </p:grpSp>
      <p:grpSp>
        <p:nvGrpSpPr>
          <p:cNvPr id="8" name="Group 7">
            <a:extLst>
              <a:ext uri="{FF2B5EF4-FFF2-40B4-BE49-F238E27FC236}">
                <a16:creationId xmlns:a16="http://schemas.microsoft.com/office/drawing/2014/main" id="{1C1B73B7-348D-20F2-2254-68A68CD23C0B}"/>
              </a:ext>
            </a:extLst>
          </p:cNvPr>
          <p:cNvGrpSpPr/>
          <p:nvPr/>
        </p:nvGrpSpPr>
        <p:grpSpPr>
          <a:xfrm>
            <a:off x="1078748" y="4806002"/>
            <a:ext cx="860597" cy="400110"/>
            <a:chOff x="2972469" y="4806002"/>
            <a:chExt cx="860597" cy="400110"/>
          </a:xfrm>
        </p:grpSpPr>
        <p:sp>
          <p:nvSpPr>
            <p:cNvPr id="220" name="Rectangle 219">
              <a:extLst>
                <a:ext uri="{FF2B5EF4-FFF2-40B4-BE49-F238E27FC236}">
                  <a16:creationId xmlns:a16="http://schemas.microsoft.com/office/drawing/2014/main" id="{DCF1B06C-3E23-20C4-704E-A8A51350A490}"/>
                </a:ext>
              </a:extLst>
            </p:cNvPr>
            <p:cNvSpPr/>
            <p:nvPr/>
          </p:nvSpPr>
          <p:spPr>
            <a:xfrm>
              <a:off x="2972469" y="4806002"/>
              <a:ext cx="773794"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6489D3AB-2924-13B9-459D-EA8CBF5B688B}"/>
                </a:ext>
              </a:extLst>
            </p:cNvPr>
            <p:cNvSpPr/>
            <p:nvPr/>
          </p:nvSpPr>
          <p:spPr>
            <a:xfrm>
              <a:off x="3432956" y="4806002"/>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TextBox 250">
              <a:extLst>
                <a:ext uri="{FF2B5EF4-FFF2-40B4-BE49-F238E27FC236}">
                  <a16:creationId xmlns:a16="http://schemas.microsoft.com/office/drawing/2014/main" id="{17367C05-2BD7-B079-1207-DBDFFF93728B}"/>
                </a:ext>
              </a:extLst>
            </p:cNvPr>
            <p:cNvSpPr txBox="1"/>
            <p:nvPr/>
          </p:nvSpPr>
          <p:spPr>
            <a:xfrm>
              <a:off x="2972974" y="4852153"/>
              <a:ext cx="856415" cy="307777"/>
            </a:xfrm>
            <a:prstGeom prst="rect">
              <a:avLst/>
            </a:prstGeom>
            <a:noFill/>
            <a:ln>
              <a:noFill/>
            </a:ln>
          </p:spPr>
          <p:txBody>
            <a:bodyPr wrap="square" rtlCol="0">
              <a:spAutoFit/>
            </a:bodyPr>
            <a:lstStyle/>
            <a:p>
              <a:pPr algn="ctr"/>
              <a:r>
                <a:rPr lang="en-GB" sz="1400">
                  <a:solidFill>
                    <a:schemeClr val="bg1"/>
                  </a:solidFill>
                </a:rPr>
                <a:t>2%</a:t>
              </a:r>
            </a:p>
          </p:txBody>
        </p:sp>
      </p:grpSp>
      <p:sp>
        <p:nvSpPr>
          <p:cNvPr id="264" name="TextBox 263">
            <a:extLst>
              <a:ext uri="{FF2B5EF4-FFF2-40B4-BE49-F238E27FC236}">
                <a16:creationId xmlns:a16="http://schemas.microsoft.com/office/drawing/2014/main" id="{2B761C8F-32B1-0A1B-916E-0648FAB21608}"/>
              </a:ext>
            </a:extLst>
          </p:cNvPr>
          <p:cNvSpPr txBox="1"/>
          <p:nvPr/>
        </p:nvSpPr>
        <p:spPr>
          <a:xfrm>
            <a:off x="1075470"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75" name="TextBox 274">
            <a:extLst>
              <a:ext uri="{FF2B5EF4-FFF2-40B4-BE49-F238E27FC236}">
                <a16:creationId xmlns:a16="http://schemas.microsoft.com/office/drawing/2014/main" id="{76A7D531-7D06-8A3E-1064-79B67B6372A3}"/>
              </a:ext>
            </a:extLst>
          </p:cNvPr>
          <p:cNvSpPr txBox="1"/>
          <p:nvPr/>
        </p:nvSpPr>
        <p:spPr>
          <a:xfrm>
            <a:off x="1983099" y="5301582"/>
            <a:ext cx="856415" cy="307777"/>
          </a:xfrm>
          <a:prstGeom prst="rect">
            <a:avLst/>
          </a:prstGeom>
          <a:noFill/>
        </p:spPr>
        <p:txBody>
          <a:bodyPr wrap="square" rtlCol="0">
            <a:spAutoFit/>
          </a:bodyPr>
          <a:lstStyle/>
          <a:p>
            <a:pPr algn="ctr"/>
            <a:r>
              <a:rPr lang="en-GB" sz="1400">
                <a:solidFill>
                  <a:schemeClr val="bg1"/>
                </a:solidFill>
              </a:rPr>
              <a:t>2%</a:t>
            </a:r>
          </a:p>
        </p:txBody>
      </p:sp>
      <p:sp>
        <p:nvSpPr>
          <p:cNvPr id="211" name="Rectangle 210">
            <a:extLst>
              <a:ext uri="{FF2B5EF4-FFF2-40B4-BE49-F238E27FC236}">
                <a16:creationId xmlns:a16="http://schemas.microsoft.com/office/drawing/2014/main" id="{E37510BD-23B3-A6BF-D977-C9817B7EB5E5}"/>
              </a:ext>
            </a:extLst>
          </p:cNvPr>
          <p:cNvSpPr/>
          <p:nvPr/>
        </p:nvSpPr>
        <p:spPr>
          <a:xfrm>
            <a:off x="2897346" y="5255416"/>
            <a:ext cx="2672179" cy="40011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TextBox 277">
            <a:extLst>
              <a:ext uri="{FF2B5EF4-FFF2-40B4-BE49-F238E27FC236}">
                <a16:creationId xmlns:a16="http://schemas.microsoft.com/office/drawing/2014/main" id="{C1FFE299-D7A5-A9B7-3272-C25E739AB457}"/>
              </a:ext>
            </a:extLst>
          </p:cNvPr>
          <p:cNvSpPr txBox="1"/>
          <p:nvPr/>
        </p:nvSpPr>
        <p:spPr>
          <a:xfrm>
            <a:off x="2897346" y="5301582"/>
            <a:ext cx="2672180" cy="307777"/>
          </a:xfrm>
          <a:prstGeom prst="rect">
            <a:avLst/>
          </a:prstGeom>
          <a:noFill/>
        </p:spPr>
        <p:txBody>
          <a:bodyPr wrap="square" rtlCol="0">
            <a:spAutoFit/>
          </a:bodyPr>
          <a:lstStyle/>
          <a:p>
            <a:pPr algn="ctr"/>
            <a:r>
              <a:rPr lang="en-GB" sz="1400">
                <a:solidFill>
                  <a:schemeClr val="bg1"/>
                </a:solidFill>
              </a:rPr>
              <a:t>Other 6%</a:t>
            </a:r>
          </a:p>
        </p:txBody>
      </p:sp>
      <p:sp>
        <p:nvSpPr>
          <p:cNvPr id="11" name="Rectangle 10">
            <a:extLst>
              <a:ext uri="{FF2B5EF4-FFF2-40B4-BE49-F238E27FC236}">
                <a16:creationId xmlns:a16="http://schemas.microsoft.com/office/drawing/2014/main" id="{28894A58-D765-6FC0-16B7-A59BF2D497BF}"/>
              </a:ext>
            </a:extLst>
          </p:cNvPr>
          <p:cNvSpPr/>
          <p:nvPr/>
        </p:nvSpPr>
        <p:spPr>
          <a:xfrm>
            <a:off x="1074964" y="1210704"/>
            <a:ext cx="4494561" cy="398717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180A9AB-70DC-24B9-9656-2D366463AB78}"/>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10 Other Causes in Lincolnshire (2021) </a:t>
            </a:r>
            <a:endParaRPr lang="en-GB" sz="1400" baseline="30000">
              <a:solidFill>
                <a:schemeClr val="accent1"/>
              </a:solidFill>
            </a:endParaRPr>
          </a:p>
        </p:txBody>
      </p:sp>
      <p:sp>
        <p:nvSpPr>
          <p:cNvPr id="6" name="Rectangle 5">
            <a:extLst>
              <a:ext uri="{FF2B5EF4-FFF2-40B4-BE49-F238E27FC236}">
                <a16:creationId xmlns:a16="http://schemas.microsoft.com/office/drawing/2014/main" id="{7EDAD0D6-705E-2BE9-69F1-9D797D3B5419}"/>
              </a:ext>
            </a:extLst>
          </p:cNvPr>
          <p:cNvSpPr/>
          <p:nvPr/>
        </p:nvSpPr>
        <p:spPr>
          <a:xfrm>
            <a:off x="1068723" y="5197882"/>
            <a:ext cx="1770792" cy="45764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625449D3-6EA7-A086-5B5F-8AAAF9719698}"/>
              </a:ext>
            </a:extLst>
          </p:cNvPr>
          <p:cNvPicPr>
            <a:picLocks noChangeAspect="1"/>
          </p:cNvPicPr>
          <p:nvPr/>
        </p:nvPicPr>
        <p:blipFill>
          <a:blip r:embed="rId4"/>
          <a:stretch>
            <a:fillRect/>
          </a:stretch>
        </p:blipFill>
        <p:spPr>
          <a:xfrm>
            <a:off x="5738812" y="1203670"/>
            <a:ext cx="6311468" cy="4508191"/>
          </a:xfrm>
          <a:prstGeom prst="rect">
            <a:avLst/>
          </a:prstGeom>
        </p:spPr>
      </p:pic>
    </p:spTree>
    <p:extLst>
      <p:ext uri="{BB962C8B-B14F-4D97-AF65-F5344CB8AC3E}">
        <p14:creationId xmlns:p14="http://schemas.microsoft.com/office/powerpoint/2010/main" val="27662533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B2866-356F-7BEE-590D-AAC836ABF25C}"/>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4FB0090B-7762-8AF6-49A5-76EC72C6A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1309B5DC-78CB-A9E2-2923-FE2EF631A68C}"/>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99A1BB5D-3239-A52A-D486-E3EEB6A22106}"/>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0D625502-35CA-C998-6975-7396BF23F495}"/>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DF89549C-BF63-265A-8571-7C988737FC7A}"/>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768FB852-D73D-254A-F2E8-E446678D832B}"/>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20A92099-DC6B-5001-F6AE-EAF0F7B5C8A7}"/>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21D7E719-C0D5-B7B1-FEFA-2F4381A5606F}"/>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E36E93CF-4693-242C-C6F9-B80983430FC2}"/>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7C3B6E8A-AADD-B867-C42E-D3A85C8C9443}"/>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0BC546E9-7FEB-5F1D-D1B8-D1DF09770DEE}"/>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E9BAF83E-4F64-B9AF-EC68-94F31DEEDFAB}"/>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2227B29F-F92D-2EF6-0CD2-D8C6C4D3D41F}"/>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23992832-4FAF-A109-304F-B3A456C4CA02}"/>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D3FDCBFA-C844-9221-C23E-3D516FFA7B97}"/>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3DC2F98C-E443-3B30-EA48-38C270292ACC}"/>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8F9C1370-8A4B-C30F-0495-36D50611930A}"/>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67486D78-91E8-CB0B-F701-39F6E734986C}"/>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305A54DC-2E86-CC77-029C-70F1AF6E43E4}"/>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0529005D-C8A1-CF85-DDEB-DDA325B82DDA}"/>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0624E6C0-190F-9AD0-2EC4-169D7BAF8AC4}"/>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CCFCB5F7-EDBF-6CF0-4707-1366810BBF8B}"/>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B9424C6F-7ADB-1189-E036-17FE0848AC02}"/>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F90D3D31-0F03-D76C-CAB0-14EEC30BDFF7}"/>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285652D2-A940-31DD-9E87-2483E2876F3F}"/>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6A05CB91-958D-33D2-8F39-B0DC7D4B35EE}"/>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69E81521-6BD0-DE57-6AD5-4085784BFC26}"/>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38AE8BEE-33F3-A1C0-BDD6-BB7227C7666C}"/>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639BF644-20D9-FE71-4810-53B07B00ACD5}"/>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4DBF9859-9173-5D32-A814-1FDCFFE7653D}"/>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584235F6-FE23-FD12-B325-5252FCAA6320}"/>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97288365-6BE4-4862-89FC-03DC82F65169}"/>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95A5C0E9-D71B-E70F-4BA0-0EF9F8E879ED}"/>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025D4535-0148-D97E-9681-DDC383C85AA6}"/>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15EA0471-4556-88C3-E8AD-AD324B1AC9AA}"/>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9CE15171-1F5D-A38B-7216-5914FA0E0C63}"/>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05FDDFDB-0AAC-1864-F2ED-99B50A0A5126}"/>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EA7454F7-7711-AC45-1ABE-9D18DBFE02C2}"/>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C41E8EA2-CFA5-1300-8B83-C66EC7571BAE}"/>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40CD5574-5C14-BC43-FD87-FA46E3C46B82}"/>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044A16C0-83A6-A787-ACCA-EC78592A8A8D}"/>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648C0145-6D81-FC2B-EA22-098124938A3A}"/>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D28A5CF7-8777-4BC4-C0C5-E68ED04F1CFD}"/>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D67AB01F-1B12-26D1-BCC8-D18974DAA0CC}"/>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9756C6B5-84C9-F4E8-CD11-B43BDA7D5C0E}"/>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BED4C248-2CE0-6B7C-0681-34B65580790E}"/>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34B9AF85-B39C-6FA6-32E5-3C9541C1BDCB}"/>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3E16C494-9506-108F-70DA-A21D89D28514}"/>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D66894C0-D897-2251-4389-23BC017CACC7}"/>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23B16ECD-05BA-A498-3D71-189CFE4C702B}"/>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7A3D91A0-E560-C53C-BAD8-45C8D3647AAB}"/>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2596E1A2-169D-322B-F360-7DBE766E51F9}"/>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C70CB1A9-7BE1-3EFF-BA9D-BCC853BF40E5}"/>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0F56DE64-A801-4B7B-51FF-E9537D444848}"/>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0686408F-4FF5-D070-9BB2-E0E19EBFF8EC}"/>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9DD76D59-B44D-5719-B600-1C93DD7E7FBA}"/>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541F91D8-5112-A02F-8F85-168C8D23C099}"/>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47D12AAB-FC2B-61C7-A4E1-276FB0D103D7}"/>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AAC06419-579A-9838-9835-134E883703B1}"/>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8954FD8A-67A2-1C5E-9CF2-FC72FFF74462}"/>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D7915A01-AD02-4259-33FF-840B09D160F8}"/>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D5F3B740-C709-FB11-99BA-841E9D0CA9FB}"/>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2DE8BB90-1150-26C6-215E-556F4C7AE663}"/>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4D74787B-FD4E-B715-10DE-E0C8415B1F08}"/>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79A96BA4-F30F-BFFD-E600-700FF8198C9B}"/>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543857B5-5E27-A919-3DE7-9059C33B35B0}"/>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A7B1192B-6A28-4851-D6C1-EBBE9F76B493}"/>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EA725BCF-F3BF-3C9D-202F-5164DFA666F9}"/>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CB8AADB5-6E2E-8C3F-6ECA-47A2958D915B}"/>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7E56A10C-0646-793D-0D85-B85073DB79E9}"/>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BB6D7A50-BC47-946D-3F82-9A5AE4A59B62}"/>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75FE8E0F-FEA5-5D32-117F-D8C17ABDDE90}"/>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C41BC867-DD21-995B-BDBC-0E40049A066A}"/>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43C982BB-2554-F324-5181-88CAE8C61832}"/>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8473B6A0-B60E-4EE7-E201-96A92AA87281}"/>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ACDC88CC-2D13-6E88-15E8-4E9C1AFE1C40}"/>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96B1119A-3667-16F0-487D-1C5B6C1A461A}"/>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E12B5DF4-50EF-AF8F-7BE2-027A13F89E3C}"/>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8A42FAB1-9895-2734-3006-122613CFA275}"/>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07A5DFA6-B365-9478-A295-0D7ADC37D0C1}"/>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11F0A376-CBD7-D36A-1E1C-1FDA8B21F80F}"/>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8EA69158-ADAA-5776-E344-E8FB0F8A5EA0}"/>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A7998CCE-A30F-1DAC-17A1-4A3D8C96DF9F}"/>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6D2A9EDB-CB83-FDC2-E498-EC2F94CB00B1}"/>
              </a:ext>
            </a:extLst>
          </p:cNvPr>
          <p:cNvSpPr/>
          <p:nvPr/>
        </p:nvSpPr>
        <p:spPr>
          <a:xfrm>
            <a:off x="471259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C06BB6A4-4C5D-1A2E-B86D-6087E18741FB}"/>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B71C0A02-038A-4B17-11BE-A891BAF20308}"/>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4D5A0D0F-32BD-7806-BAF3-6FEC53A354C3}"/>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8259FBD0-D09B-8B62-85B8-ABA137A856B6}"/>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121A4403-AFDF-1A7B-BE89-E68745591133}"/>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B8FA5C7E-119E-E271-7F22-2B3D9E6D634A}"/>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4FA5E933-3724-0594-2188-FA8F58AF26C1}"/>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8B77F9E3-9846-5CBB-8AF1-5C1653051040}"/>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AAE39BD6-A852-919B-F1B6-1F768D23039F}"/>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3A4DB413-0093-50E7-947E-778207FB05DC}"/>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F77D9321-D0A5-4E63-AC4E-87080CCDA2C3}"/>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E558FBC6-2763-0C30-9379-850E5CA84D91}"/>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D2C06B31-9715-8A09-70A5-814C0CB7EAFA}"/>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1A5DE635-0DB6-18C9-D8B6-C07FE21D7AA1}"/>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C121F57B-9289-462D-73DB-8247DF25AEC1}"/>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D2FF9B44-97DB-3605-8129-B393CBE218FC}"/>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3D16FB99-1FB9-FAAA-33D3-47830C495C53}"/>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91EB688A-07D3-F0C5-58F1-D456B27F548D}"/>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90EEB78-7E30-087D-295D-DF2C00D9C08F}"/>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F65C1538-8D48-88BC-5EC9-6C23B8427E36}"/>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175F223E-468A-256D-D462-171778B49218}"/>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ACB05994-141C-2361-B0CE-A4629A24669E}"/>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FF0D195B-B0B2-4BC3-6AA4-3F0026DA6D12}"/>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FB70E681-9834-F284-B80D-17CA79027D5C}"/>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B5EBA2F1-09A7-3392-5C7F-6F6C681CF0CC}"/>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58C16AB0-DD94-EF75-BED7-C0840A53DC06}"/>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994B96A1-BD4E-A4E0-6648-D7B541742A93}"/>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5" name="TextBox 14">
            <a:extLst>
              <a:ext uri="{FF2B5EF4-FFF2-40B4-BE49-F238E27FC236}">
                <a16:creationId xmlns:a16="http://schemas.microsoft.com/office/drawing/2014/main" id="{03D07C55-1536-7E7F-B2DF-FC8C3480C2F9}"/>
              </a:ext>
            </a:extLst>
          </p:cNvPr>
          <p:cNvSpPr txBox="1"/>
          <p:nvPr/>
        </p:nvSpPr>
        <p:spPr>
          <a:xfrm>
            <a:off x="80693" y="5553820"/>
            <a:ext cx="1557319" cy="738664"/>
          </a:xfrm>
          <a:prstGeom prst="rect">
            <a:avLst/>
          </a:prstGeom>
          <a:noFill/>
        </p:spPr>
        <p:txBody>
          <a:bodyPr wrap="square" rtlCol="0">
            <a:spAutoFit/>
          </a:bodyPr>
          <a:lstStyle/>
          <a:p>
            <a:r>
              <a:rPr lang="en-GB" sz="1400">
                <a:solidFill>
                  <a:sysClr val="windowText" lastClr="000000"/>
                </a:solidFill>
              </a:rPr>
              <a:t>Self harm + interpersonal violence</a:t>
            </a:r>
          </a:p>
        </p:txBody>
      </p:sp>
      <p:sp>
        <p:nvSpPr>
          <p:cNvPr id="16" name="TextBox 15">
            <a:extLst>
              <a:ext uri="{FF2B5EF4-FFF2-40B4-BE49-F238E27FC236}">
                <a16:creationId xmlns:a16="http://schemas.microsoft.com/office/drawing/2014/main" id="{37369C66-9AE3-6E08-01C6-727CDCA97A52}"/>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cxnSp>
        <p:nvCxnSpPr>
          <p:cNvPr id="17" name="Straight Connector 16">
            <a:extLst>
              <a:ext uri="{FF2B5EF4-FFF2-40B4-BE49-F238E27FC236}">
                <a16:creationId xmlns:a16="http://schemas.microsoft.com/office/drawing/2014/main" id="{E97FF1B9-9FA2-832A-9AE2-424E23FFB5F9}"/>
              </a:ext>
            </a:extLst>
          </p:cNvPr>
          <p:cNvCxnSpPr>
            <a:cxnSpLocks/>
            <a:endCxn id="14" idx="1"/>
          </p:cNvCxnSpPr>
          <p:nvPr/>
        </p:nvCxnSpPr>
        <p:spPr>
          <a:xfrm flipV="1">
            <a:off x="914390" y="5442907"/>
            <a:ext cx="161073" cy="199496"/>
          </a:xfrm>
          <a:prstGeom prst="line">
            <a:avLst/>
          </a:prstGeom>
        </p:spPr>
        <p:style>
          <a:lnRef idx="2">
            <a:schemeClr val="dk1"/>
          </a:lnRef>
          <a:fillRef idx="0">
            <a:schemeClr val="dk1"/>
          </a:fillRef>
          <a:effectRef idx="1">
            <a:schemeClr val="dk1"/>
          </a:effectRef>
          <a:fontRef idx="minor">
            <a:schemeClr val="tx1"/>
          </a:fontRef>
        </p:style>
      </p:cxnSp>
      <p:sp>
        <p:nvSpPr>
          <p:cNvPr id="21" name="TextBox 20">
            <a:extLst>
              <a:ext uri="{FF2B5EF4-FFF2-40B4-BE49-F238E27FC236}">
                <a16:creationId xmlns:a16="http://schemas.microsoft.com/office/drawing/2014/main" id="{E1DB5F55-CACA-2837-CE3C-56FA9A5CC5AA}"/>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3" name="TextBox 22">
            <a:extLst>
              <a:ext uri="{FF2B5EF4-FFF2-40B4-BE49-F238E27FC236}">
                <a16:creationId xmlns:a16="http://schemas.microsoft.com/office/drawing/2014/main" id="{4B28A69A-09B4-5563-C180-7F72BDAAA9FC}"/>
              </a:ext>
            </a:extLst>
          </p:cNvPr>
          <p:cNvSpPr txBox="1"/>
          <p:nvPr/>
        </p:nvSpPr>
        <p:spPr>
          <a:xfrm>
            <a:off x="1704410" y="5719538"/>
            <a:ext cx="1557319" cy="523220"/>
          </a:xfrm>
          <a:prstGeom prst="rect">
            <a:avLst/>
          </a:prstGeom>
          <a:noFill/>
        </p:spPr>
        <p:txBody>
          <a:bodyPr wrap="square" rtlCol="0">
            <a:spAutoFit/>
          </a:bodyPr>
          <a:lstStyle/>
          <a:p>
            <a:r>
              <a:rPr lang="en-GB" sz="1400">
                <a:solidFill>
                  <a:sysClr val="windowText" lastClr="000000"/>
                </a:solidFill>
              </a:rPr>
              <a:t>Substance use disorders</a:t>
            </a:r>
          </a:p>
        </p:txBody>
      </p:sp>
      <p:cxnSp>
        <p:nvCxnSpPr>
          <p:cNvPr id="24" name="Straight Connector 23">
            <a:extLst>
              <a:ext uri="{FF2B5EF4-FFF2-40B4-BE49-F238E27FC236}">
                <a16:creationId xmlns:a16="http://schemas.microsoft.com/office/drawing/2014/main" id="{7B6A126F-D596-6E62-214B-E6C18F898E8F}"/>
              </a:ext>
            </a:extLst>
          </p:cNvPr>
          <p:cNvCxnSpPr>
            <a:cxnSpLocks/>
          </p:cNvCxnSpPr>
          <p:nvPr/>
        </p:nvCxnSpPr>
        <p:spPr>
          <a:xfrm flipV="1">
            <a:off x="2391551" y="5583616"/>
            <a:ext cx="0" cy="174506"/>
          </a:xfrm>
          <a:prstGeom prst="line">
            <a:avLst/>
          </a:prstGeom>
        </p:spPr>
        <p:style>
          <a:lnRef idx="2">
            <a:schemeClr val="dk1"/>
          </a:lnRef>
          <a:fillRef idx="0">
            <a:schemeClr val="dk1"/>
          </a:fillRef>
          <a:effectRef idx="1">
            <a:schemeClr val="dk1"/>
          </a:effectRef>
          <a:fontRef idx="minor">
            <a:schemeClr val="tx1"/>
          </a:fontRef>
        </p:style>
      </p:cxnSp>
      <p:sp>
        <p:nvSpPr>
          <p:cNvPr id="27" name="TextBox 26">
            <a:extLst>
              <a:ext uri="{FF2B5EF4-FFF2-40B4-BE49-F238E27FC236}">
                <a16:creationId xmlns:a16="http://schemas.microsoft.com/office/drawing/2014/main" id="{B3700334-93DF-3784-3455-BDFC3C343567}"/>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28" name="TextBox 27">
            <a:extLst>
              <a:ext uri="{FF2B5EF4-FFF2-40B4-BE49-F238E27FC236}">
                <a16:creationId xmlns:a16="http://schemas.microsoft.com/office/drawing/2014/main" id="{D50DCC2C-AAF3-FD91-B874-B3AA246B0DAC}"/>
              </a:ext>
            </a:extLst>
          </p:cNvPr>
          <p:cNvSpPr txBox="1"/>
          <p:nvPr/>
        </p:nvSpPr>
        <p:spPr>
          <a:xfrm>
            <a:off x="3104127" y="5719538"/>
            <a:ext cx="1557319" cy="523220"/>
          </a:xfrm>
          <a:prstGeom prst="rect">
            <a:avLst/>
          </a:prstGeom>
          <a:noFill/>
        </p:spPr>
        <p:txBody>
          <a:bodyPr wrap="square" rtlCol="0">
            <a:spAutoFit/>
          </a:bodyPr>
          <a:lstStyle/>
          <a:p>
            <a:r>
              <a:rPr lang="en-GB" sz="1400">
                <a:solidFill>
                  <a:sysClr val="windowText" lastClr="000000"/>
                </a:solidFill>
              </a:rPr>
              <a:t>Maternal &amp; neonatal</a:t>
            </a:r>
          </a:p>
        </p:txBody>
      </p:sp>
      <p:cxnSp>
        <p:nvCxnSpPr>
          <p:cNvPr id="29" name="Straight Connector 28">
            <a:extLst>
              <a:ext uri="{FF2B5EF4-FFF2-40B4-BE49-F238E27FC236}">
                <a16:creationId xmlns:a16="http://schemas.microsoft.com/office/drawing/2014/main" id="{E8B1B6D7-FC2E-4F6D-642E-3FCC03894B54}"/>
              </a:ext>
            </a:extLst>
          </p:cNvPr>
          <p:cNvCxnSpPr>
            <a:cxnSpLocks/>
          </p:cNvCxnSpPr>
          <p:nvPr/>
        </p:nvCxnSpPr>
        <p:spPr>
          <a:xfrm flipH="1" flipV="1">
            <a:off x="3104127" y="5583616"/>
            <a:ext cx="115392" cy="189109"/>
          </a:xfrm>
          <a:prstGeom prst="line">
            <a:avLst/>
          </a:prstGeom>
        </p:spPr>
        <p:style>
          <a:lnRef idx="2">
            <a:schemeClr val="dk1"/>
          </a:lnRef>
          <a:fillRef idx="0">
            <a:schemeClr val="dk1"/>
          </a:fillRef>
          <a:effectRef idx="1">
            <a:schemeClr val="dk1"/>
          </a:effectRef>
          <a:fontRef idx="minor">
            <a:schemeClr val="tx1"/>
          </a:fontRef>
        </p:style>
      </p:cxnSp>
      <p:sp>
        <p:nvSpPr>
          <p:cNvPr id="191" name="Rectangle 190">
            <a:extLst>
              <a:ext uri="{FF2B5EF4-FFF2-40B4-BE49-F238E27FC236}">
                <a16:creationId xmlns:a16="http://schemas.microsoft.com/office/drawing/2014/main" id="{7712F91E-C976-C176-E24D-EC4D1C8AC7AF}"/>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C91A9F9A-FF1F-7F92-C017-CC5ABF88DD42}"/>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36" name="TextBox 35">
            <a:extLst>
              <a:ext uri="{FF2B5EF4-FFF2-40B4-BE49-F238E27FC236}">
                <a16:creationId xmlns:a16="http://schemas.microsoft.com/office/drawing/2014/main" id="{ACFD801C-E5E7-991D-5321-A2269B658CD8}"/>
              </a:ext>
            </a:extLst>
          </p:cNvPr>
          <p:cNvSpPr txBox="1"/>
          <p:nvPr/>
        </p:nvSpPr>
        <p:spPr>
          <a:xfrm>
            <a:off x="5901552" y="1258829"/>
            <a:ext cx="5629031" cy="3046988"/>
          </a:xfrm>
          <a:prstGeom prst="rect">
            <a:avLst/>
          </a:prstGeom>
          <a:noFill/>
        </p:spPr>
        <p:txBody>
          <a:bodyPr wrap="square" rtlCol="0">
            <a:spAutoFit/>
          </a:bodyPr>
          <a:lstStyle/>
          <a:p>
            <a:r>
              <a:rPr lang="en-GB" sz="2400"/>
              <a:t>In 2023, nearly 40% of the years of life lost in the East Midlands were due to Neoplasms or Cardiovascular Diseases.</a:t>
            </a:r>
          </a:p>
          <a:p>
            <a:endParaRPr lang="en-GB" sz="2400"/>
          </a:p>
          <a:p>
            <a:r>
              <a:rPr lang="en-GB" sz="2400"/>
              <a:t>Other substantial causes contributing to lost years of life were Chronic Respiratory Diseases, Neurological Disorders and Digestive Diseases.</a:t>
            </a:r>
          </a:p>
        </p:txBody>
      </p:sp>
    </p:spTree>
    <p:extLst>
      <p:ext uri="{BB962C8B-B14F-4D97-AF65-F5344CB8AC3E}">
        <p14:creationId xmlns:p14="http://schemas.microsoft.com/office/powerpoint/2010/main" val="23801140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643E7-3884-BBD4-D215-32908DC64537}"/>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BE628E0C-DE2A-0A74-277C-FD1A44789E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F8ECBA83-0EAD-D89D-65BF-125E5B1A21F3}"/>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7F8353C8-D80F-ABF5-466E-629F909B83C3}"/>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67ACD1F5-262A-29E0-2D90-90F97BFCD24A}"/>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533D2CFF-BC25-4CBF-16C3-04CFC620B784}"/>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C51228C1-E4BC-F8F2-94D3-594896EEDE52}"/>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9F37E164-277D-9363-55C6-CD754D12485F}"/>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D5F0FE9E-6B9D-118E-A4B8-A2B291DB03A9}"/>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F6115D8F-7B37-5428-9C34-1BD96E5EFC75}"/>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DA9B61BA-4A68-5213-714D-BC2DD987C01C}"/>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61F0510D-D32E-BB42-2F26-E4D3363E7C50}"/>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80F3391A-3B8D-46A0-B0E4-F7DF8D1B3704}"/>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2B46B57F-1059-DD25-1A74-5097E8B6D8D5}"/>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640D5546-B6D7-092E-0A82-5880D072C530}"/>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C72CF0BD-B988-0C7D-F5D5-F2BB532BDA57}"/>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D4C40294-D4C1-BE18-E83A-A7E6C1A06892}"/>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A0639A48-2985-14F9-32C1-B7420BCCB23F}"/>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81989984-B536-4AA6-EA80-33C9B44F56DF}"/>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E6CEFA92-A3E1-0C97-5256-648C498C3CC6}"/>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F62F8C9F-40B6-F3A3-C59E-679C425ADE08}"/>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67A8B11B-CE30-1635-9951-7016798666C0}"/>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C91E2B3A-38E9-969F-835C-54233C115336}"/>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EF473216-6F50-11BB-F66D-7CF3200929D1}"/>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24C6D300-4386-0ADA-2B5B-83F6BAC04012}"/>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A0418AC5-8174-3D21-291F-4C02FBE27D34}"/>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E94853E3-D8D0-9B09-27F3-523969B9B12A}"/>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3B37C27C-2EB3-791D-F650-5B9EACFEEDD3}"/>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C383F7DB-FA36-9C9B-B148-599003783EE0}"/>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C5332F58-2703-A04C-309F-A1252A0D3675}"/>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4DC7CEF1-3F06-E029-CF98-0C3BE62E2872}"/>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8E74A571-80F5-2BEA-5BB5-635A89C70E8C}"/>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37FE1963-DA38-BF3A-7C82-48C97178E42D}"/>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6C68F358-38C9-006A-216A-D62210D4B190}"/>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3CA57675-CE7E-0FCE-1058-5333D4DB2320}"/>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08DDDBAA-BEDC-5283-2BFB-2085709AD9B8}"/>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B6804AE8-4EB6-C266-484B-A784D59DE306}"/>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B9AD579D-474C-5A74-915C-DBAEB52D8510}"/>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4AADE340-5A23-3CE1-86C1-0FECC753CFAB}"/>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422B10A8-A188-4BE6-BF7F-81B21B0D561E}"/>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288EEEC3-7885-CAFF-EE04-D73CD835B0E2}"/>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5AD44BC4-7BC4-A605-FD84-92EA25802A18}"/>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6E1D724E-522E-31BF-8EC3-759A72B28513}"/>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AD49DC03-F53B-863E-F2A9-2B844057C95D}"/>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071FA60E-6CD5-3B13-FC3E-6677C2FB001C}"/>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77AB8A5E-D0C6-5AAD-CD12-0A0A75E2F7A2}"/>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44BC90F5-7E20-F1C5-E78B-914CDC74D0BB}"/>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3DE0BBEA-546C-8BD5-3F91-E86664FF510C}"/>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6A7E2CA7-E4CA-5A97-C89E-4BCDB2514426}"/>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5524CDDA-8E3D-BE1C-D8B2-4C7D8F7AEE25}"/>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FEA9A3C8-2800-03AA-82FE-0400E0770254}"/>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D73989FE-4AAC-BD2D-51C8-1C995A0EE24F}"/>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5D9CFB60-6FDA-46A5-BA03-37177A472C3F}"/>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715CBBE6-47E6-9345-3FA1-173D26201C88}"/>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16B1EDB7-6EDB-B8CC-EF90-A294A304111E}"/>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EE33E78C-A6A3-5DBD-1CAD-393BE26271F8}"/>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E7A5A579-6344-2346-366C-79E51F849E8A}"/>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E3134715-173D-DAC4-8B2A-7FC5DA91312B}"/>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05D4F16F-A570-9DD2-0201-0E5FB0E5F24C}"/>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4EFAED2C-EE74-F60C-C223-C9217D5ACEF8}"/>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4C41BFF4-C3ED-A182-C692-C9BC36B4BFD4}"/>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CF0914EF-1BCF-596F-F2FC-2F7D051A60F0}"/>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A0862581-13F5-3643-82E9-04E667C9F300}"/>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5C2E1B0E-51AA-6047-2FD1-E54655219A18}"/>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56F48621-5EFF-2781-8BA7-36E3A0DAEC2C}"/>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D78D6B37-0F62-A664-D3D7-8C5AF806B88E}"/>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2AB12B0E-0272-C15F-04AD-97B36CB3D60D}"/>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338649F7-D88E-3917-0480-3D209F480938}"/>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764CE14D-BB19-0B43-790C-FD1A0BA0E418}"/>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0DBD84FF-485F-9C39-73AC-F05A9CF91A71}"/>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499A1028-6671-D9E5-252D-BB2C8F826DDE}"/>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5F3FA9A1-9D32-6124-9C01-D8FD093F1E6E}"/>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608D009F-7F1F-A359-8F3F-06600273F8F9}"/>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5D231D34-B6BF-1E10-578F-C2B4291BEA94}"/>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2D085C07-7B31-6F04-72B9-403CC7823C21}"/>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FC7A7358-3C92-CBD4-7D38-E96732EB4131}"/>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B570B3E5-C03B-CCF7-1F4D-6CE56C7444F7}"/>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1993BE7F-FAB7-2C22-3B99-F082FEF36367}"/>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710FD85B-69F6-EEA9-40B4-98A6C5FB1F2E}"/>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4EDA1948-DAE6-CDA8-2A59-9D3773BDBCE9}"/>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EB4B66F3-B09B-2541-EB10-27C691232196}"/>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62A9A271-5487-0B7B-24A7-4CD6FFFADB91}"/>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02D366C5-F042-E339-EA4C-19F8FB9DD037}"/>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ABCCE118-CB60-5580-3372-D95477FFBF45}"/>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AB866C8F-84E1-A0EC-AF4B-0B22D39E5394}"/>
              </a:ext>
            </a:extLst>
          </p:cNvPr>
          <p:cNvSpPr/>
          <p:nvPr/>
        </p:nvSpPr>
        <p:spPr>
          <a:xfrm>
            <a:off x="471259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43459CFC-310F-862E-4ED9-A65923410EB1}"/>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83851451-611D-081C-9282-6C5E5B6D07A0}"/>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4EDFB8E7-7611-7FAD-51C7-F341777763A5}"/>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9EF5A698-FEEB-8A09-786F-C9B684C077E0}"/>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161BA94A-6B7F-C9A9-AB6C-19FDD19150DC}"/>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0765A4F3-F5E4-D390-B39F-C91882E559B7}"/>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42840BA8-3BFD-B55C-15E5-5D9D4C5856CC}"/>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8652A1F0-8EA9-8E86-28CE-C04F7813E1E5}"/>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68BF2666-1C62-DB67-E7C2-46C4F0A48CAB}"/>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BD0ED2CC-FB69-D025-822A-0AF6A2BED683}"/>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9443BFE8-26AD-665E-C8EF-7EEC6FA0B4D8}"/>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ED03BD69-205F-4C96-6469-0FA7F4BB653E}"/>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92D0CA6E-5640-9582-C221-1D6A135DB300}"/>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E5726BB7-6316-8BC0-E9E5-4F1BB8ADB9B2}"/>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B7CD0A4A-4F5E-1039-0EC3-E69BE2CD85E5}"/>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07008740-308E-6AD5-B7D6-AC4A7520A13C}"/>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FCB2BEE4-F3C8-C8E1-727F-1DDF08458454}"/>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9676A283-0C14-DC74-A675-530A8B9F40DA}"/>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36AC625-2855-CAC6-A152-F79D25721341}"/>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33B9C31D-A617-9450-E7D5-42DEAADB28A3}"/>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5A4217BD-CFEB-3D26-360E-169A9D46A324}"/>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83E20EF4-600C-EF63-CC05-E04D52D9DFE4}"/>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BC59D8CD-A4DF-4818-3884-7AC4D4C838A0}"/>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15890966-D2C2-B1D5-606C-D4CB5BA18565}"/>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89F417EA-D844-76E6-6718-89DECB63E1CF}"/>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FC5B2C00-CC3E-2731-8564-33E833D9A878}"/>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AE9B89D8-D97D-89E3-293E-791A5475C321}"/>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5" name="TextBox 14">
            <a:extLst>
              <a:ext uri="{FF2B5EF4-FFF2-40B4-BE49-F238E27FC236}">
                <a16:creationId xmlns:a16="http://schemas.microsoft.com/office/drawing/2014/main" id="{D60AE468-6317-A0F7-D595-D0FE45E7BD0A}"/>
              </a:ext>
            </a:extLst>
          </p:cNvPr>
          <p:cNvSpPr txBox="1"/>
          <p:nvPr/>
        </p:nvSpPr>
        <p:spPr>
          <a:xfrm>
            <a:off x="80693" y="5553820"/>
            <a:ext cx="1557319" cy="738664"/>
          </a:xfrm>
          <a:prstGeom prst="rect">
            <a:avLst/>
          </a:prstGeom>
          <a:noFill/>
        </p:spPr>
        <p:txBody>
          <a:bodyPr wrap="square" rtlCol="0">
            <a:spAutoFit/>
          </a:bodyPr>
          <a:lstStyle/>
          <a:p>
            <a:r>
              <a:rPr lang="en-GB" sz="1400">
                <a:solidFill>
                  <a:sysClr val="windowText" lastClr="000000"/>
                </a:solidFill>
              </a:rPr>
              <a:t>Self harm + interpersonal violence</a:t>
            </a:r>
          </a:p>
        </p:txBody>
      </p:sp>
      <p:sp>
        <p:nvSpPr>
          <p:cNvPr id="16" name="TextBox 15">
            <a:extLst>
              <a:ext uri="{FF2B5EF4-FFF2-40B4-BE49-F238E27FC236}">
                <a16:creationId xmlns:a16="http://schemas.microsoft.com/office/drawing/2014/main" id="{1ED54F70-25C2-08CD-CC6E-85093EFADE92}"/>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cxnSp>
        <p:nvCxnSpPr>
          <p:cNvPr id="17" name="Straight Connector 16">
            <a:extLst>
              <a:ext uri="{FF2B5EF4-FFF2-40B4-BE49-F238E27FC236}">
                <a16:creationId xmlns:a16="http://schemas.microsoft.com/office/drawing/2014/main" id="{B054B802-71CB-A513-739B-6D884A2E1B97}"/>
              </a:ext>
            </a:extLst>
          </p:cNvPr>
          <p:cNvCxnSpPr>
            <a:cxnSpLocks/>
            <a:endCxn id="14" idx="1"/>
          </p:cNvCxnSpPr>
          <p:nvPr/>
        </p:nvCxnSpPr>
        <p:spPr>
          <a:xfrm flipV="1">
            <a:off x="914390" y="5442907"/>
            <a:ext cx="161073" cy="199496"/>
          </a:xfrm>
          <a:prstGeom prst="line">
            <a:avLst/>
          </a:prstGeom>
        </p:spPr>
        <p:style>
          <a:lnRef idx="2">
            <a:schemeClr val="dk1"/>
          </a:lnRef>
          <a:fillRef idx="0">
            <a:schemeClr val="dk1"/>
          </a:fillRef>
          <a:effectRef idx="1">
            <a:schemeClr val="dk1"/>
          </a:effectRef>
          <a:fontRef idx="minor">
            <a:schemeClr val="tx1"/>
          </a:fontRef>
        </p:style>
      </p:cxnSp>
      <p:sp>
        <p:nvSpPr>
          <p:cNvPr id="21" name="TextBox 20">
            <a:extLst>
              <a:ext uri="{FF2B5EF4-FFF2-40B4-BE49-F238E27FC236}">
                <a16:creationId xmlns:a16="http://schemas.microsoft.com/office/drawing/2014/main" id="{34348EFA-897A-7CF9-0142-9A53F477D875}"/>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3" name="TextBox 22">
            <a:extLst>
              <a:ext uri="{FF2B5EF4-FFF2-40B4-BE49-F238E27FC236}">
                <a16:creationId xmlns:a16="http://schemas.microsoft.com/office/drawing/2014/main" id="{C7827901-0EC4-1F90-9D60-871C6892F605}"/>
              </a:ext>
            </a:extLst>
          </p:cNvPr>
          <p:cNvSpPr txBox="1"/>
          <p:nvPr/>
        </p:nvSpPr>
        <p:spPr>
          <a:xfrm>
            <a:off x="1704410" y="5719538"/>
            <a:ext cx="1557319" cy="523220"/>
          </a:xfrm>
          <a:prstGeom prst="rect">
            <a:avLst/>
          </a:prstGeom>
          <a:noFill/>
        </p:spPr>
        <p:txBody>
          <a:bodyPr wrap="square" rtlCol="0">
            <a:spAutoFit/>
          </a:bodyPr>
          <a:lstStyle/>
          <a:p>
            <a:r>
              <a:rPr lang="en-GB" sz="1400">
                <a:solidFill>
                  <a:sysClr val="windowText" lastClr="000000"/>
                </a:solidFill>
              </a:rPr>
              <a:t>Substance use disorders</a:t>
            </a:r>
          </a:p>
        </p:txBody>
      </p:sp>
      <p:cxnSp>
        <p:nvCxnSpPr>
          <p:cNvPr id="24" name="Straight Connector 23">
            <a:extLst>
              <a:ext uri="{FF2B5EF4-FFF2-40B4-BE49-F238E27FC236}">
                <a16:creationId xmlns:a16="http://schemas.microsoft.com/office/drawing/2014/main" id="{1F1FE0B1-9156-F7B8-D179-5CA325095391}"/>
              </a:ext>
            </a:extLst>
          </p:cNvPr>
          <p:cNvCxnSpPr>
            <a:cxnSpLocks/>
          </p:cNvCxnSpPr>
          <p:nvPr/>
        </p:nvCxnSpPr>
        <p:spPr>
          <a:xfrm flipV="1">
            <a:off x="2391551" y="5583616"/>
            <a:ext cx="0" cy="174506"/>
          </a:xfrm>
          <a:prstGeom prst="line">
            <a:avLst/>
          </a:prstGeom>
        </p:spPr>
        <p:style>
          <a:lnRef idx="2">
            <a:schemeClr val="dk1"/>
          </a:lnRef>
          <a:fillRef idx="0">
            <a:schemeClr val="dk1"/>
          </a:fillRef>
          <a:effectRef idx="1">
            <a:schemeClr val="dk1"/>
          </a:effectRef>
          <a:fontRef idx="minor">
            <a:schemeClr val="tx1"/>
          </a:fontRef>
        </p:style>
      </p:cxnSp>
      <p:sp>
        <p:nvSpPr>
          <p:cNvPr id="27" name="TextBox 26">
            <a:extLst>
              <a:ext uri="{FF2B5EF4-FFF2-40B4-BE49-F238E27FC236}">
                <a16:creationId xmlns:a16="http://schemas.microsoft.com/office/drawing/2014/main" id="{10B43B64-A8D1-E320-D06A-B625C35B1308}"/>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28" name="TextBox 27">
            <a:extLst>
              <a:ext uri="{FF2B5EF4-FFF2-40B4-BE49-F238E27FC236}">
                <a16:creationId xmlns:a16="http://schemas.microsoft.com/office/drawing/2014/main" id="{18732B93-70A0-AE4C-9EDD-07A311736A66}"/>
              </a:ext>
            </a:extLst>
          </p:cNvPr>
          <p:cNvSpPr txBox="1"/>
          <p:nvPr/>
        </p:nvSpPr>
        <p:spPr>
          <a:xfrm>
            <a:off x="3104127" y="5719538"/>
            <a:ext cx="1557319" cy="523220"/>
          </a:xfrm>
          <a:prstGeom prst="rect">
            <a:avLst/>
          </a:prstGeom>
          <a:noFill/>
        </p:spPr>
        <p:txBody>
          <a:bodyPr wrap="square" rtlCol="0">
            <a:spAutoFit/>
          </a:bodyPr>
          <a:lstStyle/>
          <a:p>
            <a:r>
              <a:rPr lang="en-GB" sz="1400">
                <a:solidFill>
                  <a:sysClr val="windowText" lastClr="000000"/>
                </a:solidFill>
              </a:rPr>
              <a:t>Maternal &amp; neonatal</a:t>
            </a:r>
          </a:p>
        </p:txBody>
      </p:sp>
      <p:cxnSp>
        <p:nvCxnSpPr>
          <p:cNvPr id="29" name="Straight Connector 28">
            <a:extLst>
              <a:ext uri="{FF2B5EF4-FFF2-40B4-BE49-F238E27FC236}">
                <a16:creationId xmlns:a16="http://schemas.microsoft.com/office/drawing/2014/main" id="{F7052806-95FA-FB91-2E44-3ED32BD754DE}"/>
              </a:ext>
            </a:extLst>
          </p:cNvPr>
          <p:cNvCxnSpPr>
            <a:cxnSpLocks/>
          </p:cNvCxnSpPr>
          <p:nvPr/>
        </p:nvCxnSpPr>
        <p:spPr>
          <a:xfrm flipH="1" flipV="1">
            <a:off x="3104127" y="5583616"/>
            <a:ext cx="115392" cy="189109"/>
          </a:xfrm>
          <a:prstGeom prst="line">
            <a:avLst/>
          </a:prstGeom>
        </p:spPr>
        <p:style>
          <a:lnRef idx="2">
            <a:schemeClr val="dk1"/>
          </a:lnRef>
          <a:fillRef idx="0">
            <a:schemeClr val="dk1"/>
          </a:fillRef>
          <a:effectRef idx="1">
            <a:schemeClr val="dk1"/>
          </a:effectRef>
          <a:fontRef idx="minor">
            <a:schemeClr val="tx1"/>
          </a:fontRef>
        </p:style>
      </p:cxnSp>
      <p:sp>
        <p:nvSpPr>
          <p:cNvPr id="191" name="Rectangle 190">
            <a:extLst>
              <a:ext uri="{FF2B5EF4-FFF2-40B4-BE49-F238E27FC236}">
                <a16:creationId xmlns:a16="http://schemas.microsoft.com/office/drawing/2014/main" id="{B5D0C606-F554-0C57-E7AD-51ADCE07C92A}"/>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B3EBB3BB-0F74-2994-2993-1A2A55CB001C}"/>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pic>
        <p:nvPicPr>
          <p:cNvPr id="18" name="Picture 17">
            <a:extLst>
              <a:ext uri="{FF2B5EF4-FFF2-40B4-BE49-F238E27FC236}">
                <a16:creationId xmlns:a16="http://schemas.microsoft.com/office/drawing/2014/main" id="{A620B2A8-0BA8-9E8E-5814-FDE1E00E0726}"/>
              </a:ext>
            </a:extLst>
          </p:cNvPr>
          <p:cNvPicPr>
            <a:picLocks noChangeAspect="1"/>
          </p:cNvPicPr>
          <p:nvPr/>
        </p:nvPicPr>
        <p:blipFill>
          <a:blip r:embed="rId4"/>
          <a:stretch>
            <a:fillRect/>
          </a:stretch>
        </p:blipFill>
        <p:spPr>
          <a:xfrm>
            <a:off x="6077039" y="1210710"/>
            <a:ext cx="5578130" cy="4667110"/>
          </a:xfrm>
          <a:prstGeom prst="rect">
            <a:avLst/>
          </a:prstGeom>
        </p:spPr>
      </p:pic>
      <p:sp>
        <p:nvSpPr>
          <p:cNvPr id="19" name="TextBox 18">
            <a:extLst>
              <a:ext uri="{FF2B5EF4-FFF2-40B4-BE49-F238E27FC236}">
                <a16:creationId xmlns:a16="http://schemas.microsoft.com/office/drawing/2014/main" id="{934275FA-B2F8-A7F1-CC3B-27A7575B9515}"/>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10 Sub-Causes of Years of Life Lost in East Midlands (2023) </a:t>
            </a:r>
            <a:endParaRPr lang="en-GB" sz="1400" baseline="30000">
              <a:solidFill>
                <a:schemeClr val="accent1"/>
              </a:solidFill>
            </a:endParaRPr>
          </a:p>
        </p:txBody>
      </p:sp>
    </p:spTree>
    <p:extLst>
      <p:ext uri="{BB962C8B-B14F-4D97-AF65-F5344CB8AC3E}">
        <p14:creationId xmlns:p14="http://schemas.microsoft.com/office/powerpoint/2010/main" val="851541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4257E-E947-CDC7-245A-2AC4AB2E6F6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79BA256-3A80-9D5B-DB9C-FEA67ABB8066}"/>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970A1EF6-D332-2691-489A-D7C3A130A093}"/>
              </a:ext>
            </a:extLst>
          </p:cNvPr>
          <p:cNvSpPr txBox="1"/>
          <p:nvPr/>
        </p:nvSpPr>
        <p:spPr>
          <a:xfrm>
            <a:off x="411479" y="1008934"/>
            <a:ext cx="11244811" cy="830997"/>
          </a:xfrm>
          <a:prstGeom prst="rect">
            <a:avLst/>
          </a:prstGeom>
          <a:noFill/>
        </p:spPr>
        <p:txBody>
          <a:bodyPr wrap="square" rtlCol="0">
            <a:spAutoFit/>
          </a:bodyPr>
          <a:lstStyle/>
          <a:p>
            <a:r>
              <a:rPr lang="en-GB" sz="2400"/>
              <a:t>By 2045, Lincolnshire will be home to around 20.2k fewer people aged 0-17 years old – a decrease of 14% from 2026.</a:t>
            </a:r>
          </a:p>
        </p:txBody>
      </p:sp>
      <p:sp>
        <p:nvSpPr>
          <p:cNvPr id="51" name="TextBox 50">
            <a:extLst>
              <a:ext uri="{FF2B5EF4-FFF2-40B4-BE49-F238E27FC236}">
                <a16:creationId xmlns:a16="http://schemas.microsoft.com/office/drawing/2014/main" id="{CEF99D4E-4987-7EC1-9184-7B79D0F54E98}"/>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4" name="Picture 3" descr="A black and yellow text&#10;&#10;AI-generated content may be incorrect.">
            <a:extLst>
              <a:ext uri="{FF2B5EF4-FFF2-40B4-BE49-F238E27FC236}">
                <a16:creationId xmlns:a16="http://schemas.microsoft.com/office/drawing/2014/main" id="{3B7F9EC3-94D4-B3E9-189C-0148FDAA1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pic>
        <p:nvPicPr>
          <p:cNvPr id="3" name="Picture 2">
            <a:extLst>
              <a:ext uri="{FF2B5EF4-FFF2-40B4-BE49-F238E27FC236}">
                <a16:creationId xmlns:a16="http://schemas.microsoft.com/office/drawing/2014/main" id="{4182E19A-6D96-CEA8-1D71-451872482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spTree>
    <p:extLst>
      <p:ext uri="{BB962C8B-B14F-4D97-AF65-F5344CB8AC3E}">
        <p14:creationId xmlns:p14="http://schemas.microsoft.com/office/powerpoint/2010/main" val="28847916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1636B-85BE-84B2-89DE-BBB204679289}"/>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F406B242-D2FB-4DDF-CE17-BDBE6C8EF8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FB7E4B83-4313-2894-A302-0BC6923A1460}"/>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9ECB4F05-64A4-0A96-8742-0461FC7D1946}"/>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A3760E9F-7DE0-BD20-ED2A-F5C3FB4061E8}"/>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92F0E9FA-3ADA-951C-D7D3-33F9BF468442}"/>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11BD39CA-2B17-0B57-F529-9340F2FF90DD}"/>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8C7AEB6C-93CF-E4E8-F829-EC45F5B345AD}"/>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46C0D94C-30D0-99A1-7D14-AD6F9ABF7857}"/>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970E98D6-0AF1-8923-322A-7D6FCEF7F6A3}"/>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24A5BDD5-8077-BC08-2F65-0C85BCF5ECE8}"/>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6EC71026-3253-76F6-B850-7A5FCAB10295}"/>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9BA533F6-0C3B-69FC-CB1F-AC9E3BF55EA1}"/>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C4913EFD-4289-4E97-A6BD-0CA501148F86}"/>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066B963C-ED59-849F-CFBF-6D7E806996A7}"/>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0A5353D7-9300-6186-9B42-17E6B6F028F3}"/>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3B93D087-E11B-1E5E-C876-A82F58C89920}"/>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104CB4CC-FCFD-EBFA-72D5-1407F3CA68A1}"/>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F17FFCAA-46C6-EF16-DD73-D152D94A260E}"/>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D868BD2E-C00E-C43D-3CCF-E24B502E2856}"/>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278B41D1-31C9-A68C-FD96-FEAA66EF78E9}"/>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E23DDDF1-9E2F-1B48-F87D-D8B7BB70E6A3}"/>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14E58387-2511-217C-84B7-8CF35DD72034}"/>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4943AF19-A2CA-F7AE-0E07-F5F07F0FFC74}"/>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3224B656-4784-6995-3B97-2123D05AF6B4}"/>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E486D581-3464-5F7C-5A77-7A2D93E2DDEC}"/>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2A5B750E-55CC-72A5-636F-A6B3826D0C0A}"/>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ABBCB2F0-8CD8-7A5D-2DB0-A038CF392E8F}"/>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DFBC3D60-E0E3-51A2-9CA8-355EC2FB7F86}"/>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1EF810B5-A622-D9AA-93B3-AD61AB0193AE}"/>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AB5E1D8C-299F-3CFB-7B6A-4BC6089B4BBB}"/>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297184DF-4DF9-8478-58CA-DAC31A7AC904}"/>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CFEFA7C2-804A-3A40-6D02-40A37A7AD591}"/>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1BA31652-26E3-43D9-4991-47936B827D0B}"/>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2ADF4F3B-E2BF-745A-FC35-F98B9D6004B1}"/>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7F4CD7BE-E407-E1A4-973C-46CB7FE60757}"/>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3076A395-485D-6B4E-1486-E085FC4EB911}"/>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4BA879AF-F084-40B2-83F6-CBDCDBC90332}"/>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FEC3586B-CD90-E65A-6FAB-EB9798B3238C}"/>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D38AA82D-7ECA-FB60-4C66-10110434BACD}"/>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10AF2FC5-C224-F10C-E688-064795E20D33}"/>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DFDF371E-1CB6-22F9-D453-79BDD40D7705}"/>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40E4EC83-CFF6-A647-6630-733483BF3269}"/>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77DCC27D-0AC1-14AF-BF3C-66759C91037C}"/>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23B7D704-1522-6CC8-9C94-99B48D9DC83A}"/>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8F15C129-A2C3-4582-FB9E-193045A91A01}"/>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A379CBDC-4C6D-3AE0-E2EE-36BD941151DB}"/>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C2E04B2A-A0DA-3752-0E10-23E798CF7916}"/>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AB82306A-2318-0C10-077D-19F2797B628F}"/>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9F2EABDC-500D-05FF-45E2-260670D9806C}"/>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E71E23EA-E7F2-3CAC-83F3-3CA41C8CEAAE}"/>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C9B2F6B5-0C68-D1AE-E822-7BB3AE678B57}"/>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07E8FD33-36C2-1E68-4289-699EECBA0274}"/>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9DCC1C3A-DE74-46C3-A73C-608FE7DD5CB0}"/>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D778D09A-3E30-7700-CEFE-2912C9EBFA74}"/>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49AE9AC8-4169-6D96-4C27-FA327D62D769}"/>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8C7E9432-A0BE-EF2B-C5B9-934E959FB83E}"/>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2BFC785F-6629-319E-1C84-41A0AB863C3D}"/>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58179262-F2C4-EB88-2419-17D534A7C61C}"/>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E752C6FB-07EF-46C9-9B07-6F3A583061B2}"/>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EB160190-BE6F-320E-0C71-73FE492D6AB3}"/>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2114D468-1215-D98F-ACD2-03DB2F6747AA}"/>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401F981A-5F7A-E325-6DAB-9DD5A0C7BCC3}"/>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0D333F9C-9E10-8EF9-EFFC-5650EB3DB338}"/>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83FDF04D-1445-CF24-0D5A-242FDB5D6189}"/>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AD4727DA-2E3C-2178-673D-77050B85426E}"/>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CFAF235E-A653-9266-1C01-2F84468DAE31}"/>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634A0A1C-F0E3-3967-5D7E-D11036C27FF0}"/>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AC5BB240-C552-09DC-278E-F94C9FE5752B}"/>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B1933D02-A165-FF78-36BC-FA6D3F80894E}"/>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E3641C95-94EB-6245-DAC7-A96F1B6695C2}"/>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7AB20774-3BC6-EBBB-0545-19EC7EE09924}"/>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63BAD047-A387-00E5-3323-03F9849659C2}"/>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199DE7E7-7D6D-8BCB-B063-DD854B1A9014}"/>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E841BD80-E112-BED1-3DD0-989F85E0E9A9}"/>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90755D71-F446-208C-D0AE-335ED52CA509}"/>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041FAF00-7FBE-B846-C76B-533CC0EF8102}"/>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BE0C599C-39BE-BE0D-9750-AD8A69ABDC9A}"/>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CCB34D15-2B4F-9AC3-2206-20DF0404372C}"/>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251CFB21-BF58-47B8-B96D-B10C4BEA3F86}"/>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34416C1A-63A8-E8A9-C90F-5608CC1163C7}"/>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600795A9-0D79-BDE9-3C96-1873A9E763B2}"/>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1F3C5EC7-2322-2C72-5CCA-C6D3D2F9B181}"/>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81C3E864-689A-E473-0574-209755C5A768}"/>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09E81A97-F763-5794-C392-D2FAC5727950}"/>
              </a:ext>
            </a:extLst>
          </p:cNvPr>
          <p:cNvSpPr/>
          <p:nvPr/>
        </p:nvSpPr>
        <p:spPr>
          <a:xfrm>
            <a:off x="471259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89B4A853-391A-AC5B-533B-B7D9CC62AE88}"/>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87D4028A-5AE8-5C58-51B3-4C563A1588AF}"/>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C0784F6A-96B8-E905-CC05-920208D42A51}"/>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99ADF030-93F6-8826-6233-D80B93705AD0}"/>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03D0E99B-2BBF-C260-D405-9B56C9422D82}"/>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5B09AE03-2BFA-90FA-AC0A-4E083E8FB436}"/>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E27B2D99-09A8-FD25-1BDB-DA6B459DD81D}"/>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FE294543-CC60-B2E0-D8AF-1FDA1821EE19}"/>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F64B7425-8AF4-5F98-64A9-61D915B7559E}"/>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562D369F-9850-00B0-8408-CB2118AA0142}"/>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73058C3B-2C93-7C7B-DB54-934F3BFA81A5}"/>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764D1C23-7CED-2C82-6971-3356802AA116}"/>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A58443B9-B44F-8C3B-E040-0C08D9106F97}"/>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012CDDB7-B0FE-247B-F42F-DB4EB7763F1B}"/>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264B4A87-90D2-BC37-5217-3B41D0196941}"/>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1A769165-54DB-A7F3-C2C0-CC2743474C02}"/>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A71D00D6-619E-D750-8874-9ED950677DCD}"/>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FF6DB914-8D26-F6D9-05A7-278E73464D03}"/>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804B9C68-ED49-D97E-E573-4BE818ADB572}"/>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988C3A2A-909F-23DA-E671-7C935AE964BF}"/>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A23FEDFF-D6D8-A683-5E8E-E741FD69411A}"/>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C8665EFA-BD86-9BA9-D787-17F03DF549BB}"/>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969CFDAB-C8DB-6692-2116-CDF3C4DF41C5}"/>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9D05B91B-6D4E-6E49-308D-4785006072FD}"/>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368C913B-91DE-F23D-FC70-674183A780E0}"/>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8A237618-B0E8-6478-3D90-B318C4CC042F}"/>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DCC003AC-F129-8B6D-1FA2-E9953F907E45}"/>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5" name="TextBox 14">
            <a:extLst>
              <a:ext uri="{FF2B5EF4-FFF2-40B4-BE49-F238E27FC236}">
                <a16:creationId xmlns:a16="http://schemas.microsoft.com/office/drawing/2014/main" id="{1C3587E1-8B42-EC81-43E4-2E0C9ECEB3AB}"/>
              </a:ext>
            </a:extLst>
          </p:cNvPr>
          <p:cNvSpPr txBox="1"/>
          <p:nvPr/>
        </p:nvSpPr>
        <p:spPr>
          <a:xfrm>
            <a:off x="80693" y="5553820"/>
            <a:ext cx="1557319" cy="738664"/>
          </a:xfrm>
          <a:prstGeom prst="rect">
            <a:avLst/>
          </a:prstGeom>
          <a:noFill/>
        </p:spPr>
        <p:txBody>
          <a:bodyPr wrap="square" rtlCol="0">
            <a:spAutoFit/>
          </a:bodyPr>
          <a:lstStyle/>
          <a:p>
            <a:r>
              <a:rPr lang="en-GB" sz="1400">
                <a:solidFill>
                  <a:sysClr val="windowText" lastClr="000000"/>
                </a:solidFill>
              </a:rPr>
              <a:t>Self harm + interpersonal violence</a:t>
            </a:r>
          </a:p>
        </p:txBody>
      </p:sp>
      <p:sp>
        <p:nvSpPr>
          <p:cNvPr id="16" name="TextBox 15">
            <a:extLst>
              <a:ext uri="{FF2B5EF4-FFF2-40B4-BE49-F238E27FC236}">
                <a16:creationId xmlns:a16="http://schemas.microsoft.com/office/drawing/2014/main" id="{A6DF60F4-F43F-6825-898C-6F10F0EE5B95}"/>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cxnSp>
        <p:nvCxnSpPr>
          <p:cNvPr id="17" name="Straight Connector 16">
            <a:extLst>
              <a:ext uri="{FF2B5EF4-FFF2-40B4-BE49-F238E27FC236}">
                <a16:creationId xmlns:a16="http://schemas.microsoft.com/office/drawing/2014/main" id="{86059186-E118-1549-5394-1EEA7869CB6D}"/>
              </a:ext>
            </a:extLst>
          </p:cNvPr>
          <p:cNvCxnSpPr>
            <a:cxnSpLocks/>
            <a:endCxn id="14" idx="1"/>
          </p:cNvCxnSpPr>
          <p:nvPr/>
        </p:nvCxnSpPr>
        <p:spPr>
          <a:xfrm flipV="1">
            <a:off x="914390" y="5442907"/>
            <a:ext cx="161073" cy="199496"/>
          </a:xfrm>
          <a:prstGeom prst="line">
            <a:avLst/>
          </a:prstGeom>
        </p:spPr>
        <p:style>
          <a:lnRef idx="2">
            <a:schemeClr val="dk1"/>
          </a:lnRef>
          <a:fillRef idx="0">
            <a:schemeClr val="dk1"/>
          </a:fillRef>
          <a:effectRef idx="1">
            <a:schemeClr val="dk1"/>
          </a:effectRef>
          <a:fontRef idx="minor">
            <a:schemeClr val="tx1"/>
          </a:fontRef>
        </p:style>
      </p:cxnSp>
      <p:sp>
        <p:nvSpPr>
          <p:cNvPr id="21" name="TextBox 20">
            <a:extLst>
              <a:ext uri="{FF2B5EF4-FFF2-40B4-BE49-F238E27FC236}">
                <a16:creationId xmlns:a16="http://schemas.microsoft.com/office/drawing/2014/main" id="{75EAE84D-6A5F-6285-37D4-A601EC344C41}"/>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3" name="TextBox 22">
            <a:extLst>
              <a:ext uri="{FF2B5EF4-FFF2-40B4-BE49-F238E27FC236}">
                <a16:creationId xmlns:a16="http://schemas.microsoft.com/office/drawing/2014/main" id="{1C69FBB7-A01F-EC67-84AA-52B2C52F65BC}"/>
              </a:ext>
            </a:extLst>
          </p:cNvPr>
          <p:cNvSpPr txBox="1"/>
          <p:nvPr/>
        </p:nvSpPr>
        <p:spPr>
          <a:xfrm>
            <a:off x="1704410" y="5719538"/>
            <a:ext cx="1557319" cy="523220"/>
          </a:xfrm>
          <a:prstGeom prst="rect">
            <a:avLst/>
          </a:prstGeom>
          <a:noFill/>
        </p:spPr>
        <p:txBody>
          <a:bodyPr wrap="square" rtlCol="0">
            <a:spAutoFit/>
          </a:bodyPr>
          <a:lstStyle/>
          <a:p>
            <a:r>
              <a:rPr lang="en-GB" sz="1400">
                <a:solidFill>
                  <a:sysClr val="windowText" lastClr="000000"/>
                </a:solidFill>
              </a:rPr>
              <a:t>Substance use disorders</a:t>
            </a:r>
          </a:p>
        </p:txBody>
      </p:sp>
      <p:cxnSp>
        <p:nvCxnSpPr>
          <p:cNvPr id="24" name="Straight Connector 23">
            <a:extLst>
              <a:ext uri="{FF2B5EF4-FFF2-40B4-BE49-F238E27FC236}">
                <a16:creationId xmlns:a16="http://schemas.microsoft.com/office/drawing/2014/main" id="{28377174-A932-EDCF-B0DA-0DD4AC945A6E}"/>
              </a:ext>
            </a:extLst>
          </p:cNvPr>
          <p:cNvCxnSpPr>
            <a:cxnSpLocks/>
          </p:cNvCxnSpPr>
          <p:nvPr/>
        </p:nvCxnSpPr>
        <p:spPr>
          <a:xfrm flipV="1">
            <a:off x="2391551" y="5583616"/>
            <a:ext cx="0" cy="174506"/>
          </a:xfrm>
          <a:prstGeom prst="line">
            <a:avLst/>
          </a:prstGeom>
        </p:spPr>
        <p:style>
          <a:lnRef idx="2">
            <a:schemeClr val="dk1"/>
          </a:lnRef>
          <a:fillRef idx="0">
            <a:schemeClr val="dk1"/>
          </a:fillRef>
          <a:effectRef idx="1">
            <a:schemeClr val="dk1"/>
          </a:effectRef>
          <a:fontRef idx="minor">
            <a:schemeClr val="tx1"/>
          </a:fontRef>
        </p:style>
      </p:cxnSp>
      <p:sp>
        <p:nvSpPr>
          <p:cNvPr id="27" name="TextBox 26">
            <a:extLst>
              <a:ext uri="{FF2B5EF4-FFF2-40B4-BE49-F238E27FC236}">
                <a16:creationId xmlns:a16="http://schemas.microsoft.com/office/drawing/2014/main" id="{0877B0A5-28A1-FC90-DE1F-2A0E8CAA5A70}"/>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28" name="TextBox 27">
            <a:extLst>
              <a:ext uri="{FF2B5EF4-FFF2-40B4-BE49-F238E27FC236}">
                <a16:creationId xmlns:a16="http://schemas.microsoft.com/office/drawing/2014/main" id="{1864FBD8-C206-A28D-7589-FD8DE6070721}"/>
              </a:ext>
            </a:extLst>
          </p:cNvPr>
          <p:cNvSpPr txBox="1"/>
          <p:nvPr/>
        </p:nvSpPr>
        <p:spPr>
          <a:xfrm>
            <a:off x="3104127" y="5719538"/>
            <a:ext cx="1557319" cy="523220"/>
          </a:xfrm>
          <a:prstGeom prst="rect">
            <a:avLst/>
          </a:prstGeom>
          <a:noFill/>
        </p:spPr>
        <p:txBody>
          <a:bodyPr wrap="square" rtlCol="0">
            <a:spAutoFit/>
          </a:bodyPr>
          <a:lstStyle/>
          <a:p>
            <a:r>
              <a:rPr lang="en-GB" sz="1400">
                <a:solidFill>
                  <a:sysClr val="windowText" lastClr="000000"/>
                </a:solidFill>
              </a:rPr>
              <a:t>Maternal &amp; neonatal</a:t>
            </a:r>
          </a:p>
        </p:txBody>
      </p:sp>
      <p:cxnSp>
        <p:nvCxnSpPr>
          <p:cNvPr id="29" name="Straight Connector 28">
            <a:extLst>
              <a:ext uri="{FF2B5EF4-FFF2-40B4-BE49-F238E27FC236}">
                <a16:creationId xmlns:a16="http://schemas.microsoft.com/office/drawing/2014/main" id="{402F001D-E277-8998-1876-53DFC2BE722A}"/>
              </a:ext>
            </a:extLst>
          </p:cNvPr>
          <p:cNvCxnSpPr>
            <a:cxnSpLocks/>
          </p:cNvCxnSpPr>
          <p:nvPr/>
        </p:nvCxnSpPr>
        <p:spPr>
          <a:xfrm flipH="1" flipV="1">
            <a:off x="3104127" y="5583616"/>
            <a:ext cx="115392" cy="189109"/>
          </a:xfrm>
          <a:prstGeom prst="line">
            <a:avLst/>
          </a:prstGeom>
        </p:spPr>
        <p:style>
          <a:lnRef idx="2">
            <a:schemeClr val="dk1"/>
          </a:lnRef>
          <a:fillRef idx="0">
            <a:schemeClr val="dk1"/>
          </a:fillRef>
          <a:effectRef idx="1">
            <a:schemeClr val="dk1"/>
          </a:effectRef>
          <a:fontRef idx="minor">
            <a:schemeClr val="tx1"/>
          </a:fontRef>
        </p:style>
      </p:cxnSp>
      <p:sp>
        <p:nvSpPr>
          <p:cNvPr id="191" name="Rectangle 190">
            <a:extLst>
              <a:ext uri="{FF2B5EF4-FFF2-40B4-BE49-F238E27FC236}">
                <a16:creationId xmlns:a16="http://schemas.microsoft.com/office/drawing/2014/main" id="{CACF2BB7-A710-76AD-8DAF-7381391C7205}"/>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C0E7E43E-1FCA-0D58-FBB3-8EF46225B3BA}"/>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9" name="TextBox 18">
            <a:extLst>
              <a:ext uri="{FF2B5EF4-FFF2-40B4-BE49-F238E27FC236}">
                <a16:creationId xmlns:a16="http://schemas.microsoft.com/office/drawing/2014/main" id="{D477D5A4-A4F8-F999-3E2E-4CD3780AD42B}"/>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20 Sub-Causes of Years of Life Lost in East Midlands (2023) </a:t>
            </a:r>
            <a:endParaRPr lang="en-GB" sz="1400" baseline="30000">
              <a:solidFill>
                <a:schemeClr val="accent1"/>
              </a:solidFill>
            </a:endParaRPr>
          </a:p>
        </p:txBody>
      </p:sp>
      <p:pic>
        <p:nvPicPr>
          <p:cNvPr id="30" name="Picture 29">
            <a:extLst>
              <a:ext uri="{FF2B5EF4-FFF2-40B4-BE49-F238E27FC236}">
                <a16:creationId xmlns:a16="http://schemas.microsoft.com/office/drawing/2014/main" id="{7A8F30FE-CC5E-F4A8-C4A6-51FCDB4B06CD}"/>
              </a:ext>
            </a:extLst>
          </p:cNvPr>
          <p:cNvPicPr>
            <a:picLocks noChangeAspect="1"/>
          </p:cNvPicPr>
          <p:nvPr/>
        </p:nvPicPr>
        <p:blipFill>
          <a:blip r:embed="rId4"/>
          <a:stretch>
            <a:fillRect/>
          </a:stretch>
        </p:blipFill>
        <p:spPr>
          <a:xfrm>
            <a:off x="5721406" y="1210710"/>
            <a:ext cx="6265485" cy="4294620"/>
          </a:xfrm>
          <a:prstGeom prst="rect">
            <a:avLst/>
          </a:prstGeom>
        </p:spPr>
      </p:pic>
    </p:spTree>
    <p:extLst>
      <p:ext uri="{BB962C8B-B14F-4D97-AF65-F5344CB8AC3E}">
        <p14:creationId xmlns:p14="http://schemas.microsoft.com/office/powerpoint/2010/main" val="20388148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54286-4A62-DD3B-1793-F616D56FE87C}"/>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3B06672D-D022-8447-0AE6-EAA70DDDC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5F1EE807-38E8-3C75-C62A-CFF960086CA7}"/>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2ECC3FA1-28CB-731E-5B3A-40B7ECA0B6FF}"/>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7F302D6A-16A8-D453-AC8F-84C9B735A1C5}"/>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0CC9EF57-67A2-17A7-7365-1440BFE12417}"/>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D6E478D8-BA67-7FDF-71EF-C3E981184C61}"/>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6A768051-8397-7F7C-0978-4E57E47A8718}"/>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D1E32F46-D24B-5710-B6E2-00B9C604B5EC}"/>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DAC7476C-3706-0211-C52A-9A6EBB90A92E}"/>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FA7D21F0-899D-262F-D45C-EA5C3875458F}"/>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7A82D13B-B797-7C44-B84C-51037EA67F52}"/>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76BD26F8-BE11-BA16-9A3B-BB8A29B8416A}"/>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B37FBA73-1885-F099-B149-DB5B2D563B5D}"/>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67E7DA8A-29CB-F506-7E40-ABFA00424314}"/>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75E9D74A-A539-1CEB-56C8-2FC44D9F4618}"/>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1FE7DC94-2172-2BDD-924E-7EE51E8FD20C}"/>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CDD08571-49D3-C4FD-6C5D-8FC63CE10113}"/>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D851A038-B9EA-8F80-C313-27B9A4BAC81C}"/>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082A6F97-B2E2-652F-E4F7-F68B16BB7DE6}"/>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8984E7AE-ED4D-9069-64DD-BAA7C278BADF}"/>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7C2D4F1A-3C02-D9BF-DF47-4C6CCAAFEA60}"/>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E6B902A0-D676-D9F2-1905-DE76EC399428}"/>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8A715DCE-A530-34D7-F06F-F37055463A5A}"/>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A5C16072-537C-6C0D-3558-AAED353F5957}"/>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9E276C3A-BF13-1A0B-FEAD-E929D83D404A}"/>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6F1B76DC-F0F5-960C-E313-A6ED08216672}"/>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3CFFBE55-1667-7833-3A90-3D3BA97027A2}"/>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06FD1958-8C49-DCAD-03E4-1FBC315698D2}"/>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938C9457-FBE8-A72A-D3A9-4A6ABCE368CE}"/>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BCDD74CE-6563-C2CE-EC73-4A4429E96EC0}"/>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F8FAF8CD-5EB6-A64E-3630-5E125AB0587F}"/>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B10FE473-F716-32A0-4489-FCEBB1FEFAB4}"/>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2881BC66-D851-F7DE-5629-BF4C07FF02DB}"/>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397177B4-D6B9-4620-2C78-905641ABAD0A}"/>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D424F671-BC22-CB27-5739-E1FE2FCD5E86}"/>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A12B8BCF-F761-84CD-D953-34AD557E13AA}"/>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2D6E3F6E-B3F5-F0F3-9513-825D6E4CCE69}"/>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08F29DE7-7EA9-993A-E7FE-6B4E142E1112}"/>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7479C238-1036-DC02-72B2-3334A2F5B7C9}"/>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8F66A7B8-C884-7D7F-39B4-3ED589F5B399}"/>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DD423766-93D0-5F85-D66B-02FB638297F2}"/>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5CD42838-940E-EB19-7333-DDFBBB805D7D}"/>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08F1E803-E575-C5E4-03F2-8F18BD4323E6}"/>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03237773-94D1-DF6F-CDAF-EFE6419D2868}"/>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151872CF-4231-0F56-552E-B368CE77F075}"/>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64DB9E08-2B74-1425-1C5F-B9C908D45756}"/>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6186CB65-9A16-E982-822C-4D3EFE8D7B23}"/>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506A479B-D828-C64C-0F91-B3ABBF5D1DEF}"/>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4F1242A7-C442-18DC-A2B9-63FE055E7EA0}"/>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8E157E77-EF61-F037-77C2-C688E3C67EA4}"/>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010B66C7-52FB-A619-715A-7EE92ACB3460}"/>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1509633E-9417-B93F-8E1A-16AB9B5ECE0D}"/>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9F2E6AD0-1C75-800F-AD80-BEE9A951BAAD}"/>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A3FE4744-3596-E2FA-C7DF-786880443141}"/>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93FB1186-1F67-8FC4-E3EA-05DFD66C887B}"/>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66629F23-750C-15EE-DF43-89D59AC5A691}"/>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CD66A6BB-ACE6-3C6B-5F1D-0425ED5ACF92}"/>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90D0E305-989A-9EEB-AED9-25CB52BECC6F}"/>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03FD24EA-870A-BDE9-88CA-532AAEE1166B}"/>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7BAED93E-BEE2-1410-FA90-EF7277489CEB}"/>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9668A44D-D12E-8B7D-6E93-1FB7CB9BB2A6}"/>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37D27802-8D5A-2C6D-B856-065DF269CBE8}"/>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DEF5A6AD-C641-782A-9A5A-19D55E74EE37}"/>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FBEC3CD4-9E08-7BC4-3451-03DFF687ABAC}"/>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F35E35C5-8537-5CBA-960C-9EC583D1B4C4}"/>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668F801B-CA9F-F3D9-4E72-F802EFD4A515}"/>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88EEA7A4-0B0D-A4C9-A118-347BAFCB0A16}"/>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06174FCA-B6E2-199A-568A-FDCC8D35E450}"/>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96B0064B-CD28-3123-EA2D-4A98900912E5}"/>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14B39DBB-13A2-C0AC-3E9C-331E8CA44CFA}"/>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344363A7-2D9F-0B05-5CBF-F6ABB74CF8E8}"/>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031A1773-710D-D9E9-0319-2A5DD7F35894}"/>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C6C8FE52-AFE7-B569-AA19-39967F8BA88D}"/>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7268C18D-2AEB-7E1A-6E29-0A3F17B5DB2A}"/>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13E3529D-7D6F-6FDC-B5B4-FF840F675900}"/>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B373EC9C-3B09-9E25-0612-011F45F01B11}"/>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637EFED3-CEA8-A23F-C7B8-36C905627B48}"/>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1DA4CF94-4EB6-3AFB-9B47-D7DC5B75D395}"/>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20148DE9-950A-001A-C3DE-6DC1E1CB0235}"/>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282378E0-B6CC-A21C-C730-27D84F538E1A}"/>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0800B47D-39A4-F259-8CDF-8074E2D68F4A}"/>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0018B519-C6CB-D393-9C68-C4CA14B4DE36}"/>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6ACF9F35-EA97-BD33-A39A-CAF0BDD4BAD2}"/>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80440FB0-16ED-D2C9-D02D-66BDE9D80839}"/>
              </a:ext>
            </a:extLst>
          </p:cNvPr>
          <p:cNvSpPr/>
          <p:nvPr/>
        </p:nvSpPr>
        <p:spPr>
          <a:xfrm>
            <a:off x="4712599" y="1660122"/>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05F9908E-69C2-4A80-662C-66FE504860BE}"/>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4673AA7E-26D9-7FD2-DE90-9063111B1EE0}"/>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CF8CC8A8-D844-6A7D-2D43-B640A11F5297}"/>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94C0330D-09B2-2F61-5759-E71EE48ED380}"/>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FBD39968-F9DE-6291-3A3E-102A5B6DC5E6}"/>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FC26B0C2-4EA2-9D98-32A7-E9E6FAF78192}"/>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79EBB9FB-B1B4-2C18-B7EE-229856B44734}"/>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9E2A6D62-DC60-0FCB-3968-3FDA1A8C3F62}"/>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E6E24E31-14E8-FDF2-5C96-517446E7CC30}"/>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399310A0-CF6F-673F-67AE-23B57287D029}"/>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F26B79E2-3A22-5F5E-6504-AE23E1E0AC3F}"/>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0422093B-A345-6CE3-B16B-4CBF84D86AF6}"/>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8CF8B8CD-5482-0AAD-AE23-5ABEED9ADFAE}"/>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6956F1A7-4D74-2A7D-1B5E-3836817FB5BE}"/>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E1727A30-60D7-1DAA-5A26-A14DBD073C05}"/>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A8D012F9-FD35-F6DC-9790-AC51726D6381}"/>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CD121438-BA3F-BD32-F31D-707AEBED1A08}"/>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129D0E31-120B-D4F1-354C-9BC4C7D216F1}"/>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9B2B3D02-7047-2E47-239A-8C7782406678}"/>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6103919A-B88F-1AF5-E3E5-AFBF4BD96A1E}"/>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1EFECFB6-C554-703D-DF60-4C9F1FF36167}"/>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D113623F-1E5E-C116-DF88-DE6BA0C75652}"/>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86E33871-B386-2E85-33FC-4CAE536938D4}"/>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28882AF4-2F3C-10B4-42E6-694948C73EE5}"/>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1F20CFEB-339D-9180-EC5A-07F4633F755A}"/>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CC6E6066-2766-5E89-E351-CC1AEA2F948D}"/>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CDB53E39-233E-5EED-4B33-6963E1BC342D}"/>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6" name="TextBox 15">
            <a:extLst>
              <a:ext uri="{FF2B5EF4-FFF2-40B4-BE49-F238E27FC236}">
                <a16:creationId xmlns:a16="http://schemas.microsoft.com/office/drawing/2014/main" id="{247C3379-CB99-8EB4-BD8D-724BB6DA9F57}"/>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sp>
        <p:nvSpPr>
          <p:cNvPr id="21" name="TextBox 20">
            <a:extLst>
              <a:ext uri="{FF2B5EF4-FFF2-40B4-BE49-F238E27FC236}">
                <a16:creationId xmlns:a16="http://schemas.microsoft.com/office/drawing/2014/main" id="{C9D01E4D-5988-AE9D-1197-68C66A98B17B}"/>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7" name="TextBox 26">
            <a:extLst>
              <a:ext uri="{FF2B5EF4-FFF2-40B4-BE49-F238E27FC236}">
                <a16:creationId xmlns:a16="http://schemas.microsoft.com/office/drawing/2014/main" id="{F3A804E1-EFF2-3664-94C8-563C68E44A8E}"/>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191" name="Rectangle 190">
            <a:extLst>
              <a:ext uri="{FF2B5EF4-FFF2-40B4-BE49-F238E27FC236}">
                <a16:creationId xmlns:a16="http://schemas.microsoft.com/office/drawing/2014/main" id="{213C350A-524B-9F7C-8135-7B2322DC7BC5}"/>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A1072DB4-141E-44E6-0014-9E0994CB8FC4}"/>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8" name="Rectangle 17">
            <a:extLst>
              <a:ext uri="{FF2B5EF4-FFF2-40B4-BE49-F238E27FC236}">
                <a16:creationId xmlns:a16="http://schemas.microsoft.com/office/drawing/2014/main" id="{28D6D409-B358-99A7-B1E6-2D69D0089736}"/>
              </a:ext>
            </a:extLst>
          </p:cNvPr>
          <p:cNvSpPr/>
          <p:nvPr/>
        </p:nvSpPr>
        <p:spPr>
          <a:xfrm>
            <a:off x="3804969" y="2558944"/>
            <a:ext cx="1764550" cy="3096586"/>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533582A-B087-21AF-9CF2-C627DD6FC508}"/>
              </a:ext>
            </a:extLst>
          </p:cNvPr>
          <p:cNvSpPr/>
          <p:nvPr/>
        </p:nvSpPr>
        <p:spPr>
          <a:xfrm>
            <a:off x="1079083" y="3008358"/>
            <a:ext cx="2725885" cy="264717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ECD4102-ED45-C725-FD3F-19269A5BF4CE}"/>
              </a:ext>
            </a:extLst>
          </p:cNvPr>
          <p:cNvSpPr/>
          <p:nvPr/>
        </p:nvSpPr>
        <p:spPr>
          <a:xfrm>
            <a:off x="2894344" y="2558944"/>
            <a:ext cx="911096"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917BDFD6-F0F4-7482-BAE8-4F92A1F9377F}"/>
              </a:ext>
            </a:extLst>
          </p:cNvPr>
          <p:cNvPicPr>
            <a:picLocks noChangeAspect="1"/>
          </p:cNvPicPr>
          <p:nvPr/>
        </p:nvPicPr>
        <p:blipFill>
          <a:blip r:embed="rId4"/>
          <a:stretch>
            <a:fillRect/>
          </a:stretch>
        </p:blipFill>
        <p:spPr>
          <a:xfrm>
            <a:off x="5620229" y="1185331"/>
            <a:ext cx="6007947" cy="4694503"/>
          </a:xfrm>
          <a:prstGeom prst="rect">
            <a:avLst/>
          </a:prstGeom>
        </p:spPr>
      </p:pic>
      <p:sp>
        <p:nvSpPr>
          <p:cNvPr id="15" name="TextBox 14">
            <a:extLst>
              <a:ext uri="{FF2B5EF4-FFF2-40B4-BE49-F238E27FC236}">
                <a16:creationId xmlns:a16="http://schemas.microsoft.com/office/drawing/2014/main" id="{4370B79E-CFAD-A300-051F-A8ABD96E7E6B}"/>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10 Neoplasms in East Midlands (2023) </a:t>
            </a:r>
            <a:endParaRPr lang="en-GB" sz="1400" baseline="30000">
              <a:solidFill>
                <a:schemeClr val="accent1"/>
              </a:solidFill>
            </a:endParaRPr>
          </a:p>
        </p:txBody>
      </p:sp>
    </p:spTree>
    <p:extLst>
      <p:ext uri="{BB962C8B-B14F-4D97-AF65-F5344CB8AC3E}">
        <p14:creationId xmlns:p14="http://schemas.microsoft.com/office/powerpoint/2010/main" val="36110375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4D583-0F27-F179-97EC-B4C08D5B96F9}"/>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47533515-15DB-9C9C-6B80-134BDD978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D3254F04-0C2D-FC66-B5FC-3C9753E007A4}"/>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5DC9873C-D389-5806-4384-513ED604F710}"/>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39CF5CF7-0670-1781-5878-07CC02BB3A8C}"/>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4082FA3E-8280-26AC-FF0D-76FFF34E2EDC}"/>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95C8A821-20F6-FAB6-4706-5B9518B3E38B}"/>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8143925D-3147-7672-08F5-F08F37928B4B}"/>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3AD09269-2435-CC2E-4F0A-9655CAB26891}"/>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7CBA3C87-7128-8307-9BEA-ACEE4D506377}"/>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F1DF0086-1E9A-ED21-6D73-EC0C4F90E373}"/>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58947656-5856-040A-9BEE-FE201E0D4143}"/>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CCCD0583-437E-66BE-2DC1-50DEFFF4CA8E}"/>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0DC51E0A-5916-D49D-EC9F-4CA68FB72C56}"/>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421D50F7-DFF1-DCFE-6D0F-F88B017B1437}"/>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93689F3F-A8E8-55AE-275E-80A80FB242F4}"/>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EE870A44-A13A-721D-992B-0AA2E7401B55}"/>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D2370EAD-164D-07B4-4435-43642700E97C}"/>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EACD50CE-A94A-336D-099A-E3DC6B28303B}"/>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4DCC870F-47E6-80EB-6736-DFC211238A73}"/>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87031F89-A00D-D8A3-0F90-8404FDB52691}"/>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490A9DD5-5718-46AA-F82A-34AC3BEEC14C}"/>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355C142D-35DD-BF92-F60E-A51BE250C022}"/>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E6FEB964-997A-AAA2-61CC-5A2F9327A8D0}"/>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1BABC508-8FBA-6215-27B6-D1507C64E364}"/>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0289DF7D-0DE2-9C66-FC91-9FFA42E9F470}"/>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638F4B6A-E6D1-9ABE-3095-100C5B1AEEE8}"/>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A737A80C-D331-076D-701F-279362DC09CA}"/>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161A7B91-4E65-AAE3-E646-CA19879158AF}"/>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092A9C83-5001-5D49-57AD-7B9849D26BC7}"/>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DFA361A7-3161-747B-4F08-78257D74EF4C}"/>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4B4CB63F-B17A-63F2-3A2B-187DB7ED1565}"/>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FF0BB219-CE58-28B5-907D-61522C4C6FC1}"/>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83231372-4527-5407-E3C3-B400B3CA5E08}"/>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C4001AA5-30D7-B4D2-6D95-90D0EA7D3F97}"/>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694621E5-6338-113E-A676-AC906B3A36EC}"/>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E9213F9E-0205-9408-A707-36F6BC961DB5}"/>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28816BD5-0706-30F8-01B2-85D0E1BC30BA}"/>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81CBF5F0-3AA1-D170-7F26-5973D10231C5}"/>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214F54AE-5ACD-6420-2F5B-3B3B3AE2DDFF}"/>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CC215153-C23D-2132-5648-39774D83F69E}"/>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6A0DE1ED-DE63-934D-AC4E-378444219D5A}"/>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28D15DEC-8AD2-0514-9AA2-474DDEAB776D}"/>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49ECF016-0596-8784-4671-1B4C21FB2B66}"/>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784E6107-D65C-34C9-DF63-868645684D99}"/>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232DCA7C-81AF-ED8A-C130-98F5873C3EA0}"/>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1C0CF7C7-E9CA-D12B-93E9-FFA5B55626E7}"/>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47F95217-F019-C904-3B40-3C592A2EBBB8}"/>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455F62AD-9CED-C6FB-479C-26AEE843BE57}"/>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337E68C5-5570-3AF3-F59D-A27167337D73}"/>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76186A93-A234-0EFA-075A-A7754089BE72}"/>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09364D84-7257-C2FD-68CA-0969C95E57A5}"/>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7445F401-9565-0271-F2A5-95BD666573C0}"/>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0DF7F00C-ADBC-C445-BAB1-A0EC2651A1A5}"/>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D0DA8E2A-E7AC-3F84-8710-CE67A034BC8F}"/>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DF9932BE-B804-6283-04C1-53F6FC9CE9AE}"/>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D7EE3624-BD2A-433E-A23E-9DDD6AEBA454}"/>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67AFFE12-F0D5-D848-1EA9-4AAC6EEC6304}"/>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885E1633-9153-A404-3F4A-A74E6011F0D5}"/>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C88E6442-2F5D-434D-B994-B1A1ED2DE8A9}"/>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593DC870-945B-FACC-458C-B158E0F7658A}"/>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2BC5314E-B153-2236-305C-4BA2F7D0BF26}"/>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83398E7A-9E01-EB71-C242-BE0F9A6388E8}"/>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FA481AB9-7822-E897-FF57-5CA2BDBD6856}"/>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4596D377-C361-F06A-47A0-069DD6622615}"/>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94304E0D-06BB-9434-7A83-5F8CE00BDB36}"/>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A996CDBC-DA1B-72C5-809E-C33E4F46C38A}"/>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19515094-AA01-53F6-0772-DC28FF5CB38F}"/>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BB2234E1-9704-F390-779A-54003671302F}"/>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406EC129-E7CF-1882-C00C-7768CB161F73}"/>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D5EED917-E36E-2B80-2F93-7C7929B3E5DD}"/>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CF6B3489-935C-2701-DABC-4FC608B05AEF}"/>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21068DA6-CB8E-31CD-8062-56EFE299B72B}"/>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AA6E85C8-A046-5624-ED70-136DC130EAC5}"/>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434D5E7B-9824-B0E5-1E3A-D052EEEF71B5}"/>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B808AD9A-935A-A8D8-FE71-96EEB54A5B41}"/>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78B13F72-BE5C-7C73-8AC7-E1EE03875609}"/>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7D5E2308-850E-9B09-06AF-AA487FDC8F4A}"/>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6F1F1E4D-80FC-018C-704B-E42D6E1EE962}"/>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1D3BD50A-7BEF-B6A9-E614-F02465F9E530}"/>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CE3604A2-1A2B-1DCB-07C0-E9CC4DB320FE}"/>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8706A45D-2D20-9113-E521-ACF1F72AF61F}"/>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3E860F4D-B5D5-3A16-780C-A50B1B21E352}"/>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D16A587F-8513-EDB9-2317-2EF5C158972B}"/>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9A19D813-B25A-808A-90EB-FA5E202D35BB}"/>
              </a:ext>
            </a:extLst>
          </p:cNvPr>
          <p:cNvSpPr/>
          <p:nvPr/>
        </p:nvSpPr>
        <p:spPr>
          <a:xfrm>
            <a:off x="4712599" y="1660122"/>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127B8E92-01A5-A088-8CF2-3F3EC1327A5D}"/>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7B5CB679-F2A9-7D9E-9E07-F5755ABC1D84}"/>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04FE0453-5DED-973E-B881-7F9FAEA033EA}"/>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E612D01A-FF3B-5931-B470-B32B5ABB0C54}"/>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71480944-0E78-4DA2-2109-6C0127C7A9AB}"/>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B17BE0F0-AA92-D358-0886-2467FA911CB6}"/>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150328D6-2F01-E0D8-4471-43BE7412492E}"/>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622A6841-7B10-5F09-D739-C87FC3C29568}"/>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90FA14D2-36E7-BD7E-7B05-BE8E12E41B89}"/>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667CA355-AC70-AFA3-7B54-A0D47FDBEED4}"/>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0D0DB34E-3DC0-5977-0C16-5844CBA2D3F4}"/>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BB1FD27A-F66B-2131-E38D-9DD85B5B727C}"/>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C8475BC7-D726-6F6C-F6AB-4FBF40170654}"/>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EB544FDF-F657-6604-35A4-62F17D5B7188}"/>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A5A9045B-9E22-4B07-268B-0A07AC43E0E1}"/>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0F54B5A7-C16C-6B6D-5D44-961BB3FAD06E}"/>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E4EB4509-0E2A-0E7A-AA9D-226086C76F6B}"/>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F6C7632A-C078-0F46-B93A-78807D7D9A77}"/>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0FEC0BC4-369B-0072-CC18-6F611A93A535}"/>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8A86F2C6-9559-251D-D966-F1C3B37B56DC}"/>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6BF4E10D-868A-25FE-F227-3E5ACF6E0114}"/>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88984AE9-9C0F-A60E-C049-B106B13E09CB}"/>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ED2ECB83-8FCE-F6D1-CFAB-89E7A35ECEF2}"/>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CE48CCE4-9928-B7AC-B0E1-AEDE4A82269F}"/>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679E7358-B79F-2CA1-AB66-6484026C1865}"/>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BCA81077-506D-BD2D-9179-0CDDBC8E1361}"/>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465D3CDE-AA75-3CE6-3706-19118C633565}"/>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6" name="TextBox 15">
            <a:extLst>
              <a:ext uri="{FF2B5EF4-FFF2-40B4-BE49-F238E27FC236}">
                <a16:creationId xmlns:a16="http://schemas.microsoft.com/office/drawing/2014/main" id="{AF5E7314-C3FD-2E9C-7B2B-69125EA65E4F}"/>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sp>
        <p:nvSpPr>
          <p:cNvPr id="21" name="TextBox 20">
            <a:extLst>
              <a:ext uri="{FF2B5EF4-FFF2-40B4-BE49-F238E27FC236}">
                <a16:creationId xmlns:a16="http://schemas.microsoft.com/office/drawing/2014/main" id="{54599E83-3CAA-F48A-1751-E5F376B8E39C}"/>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7" name="TextBox 26">
            <a:extLst>
              <a:ext uri="{FF2B5EF4-FFF2-40B4-BE49-F238E27FC236}">
                <a16:creationId xmlns:a16="http://schemas.microsoft.com/office/drawing/2014/main" id="{D18C535E-46DD-29B0-98A6-F71BD4BAF6E4}"/>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191" name="Rectangle 190">
            <a:extLst>
              <a:ext uri="{FF2B5EF4-FFF2-40B4-BE49-F238E27FC236}">
                <a16:creationId xmlns:a16="http://schemas.microsoft.com/office/drawing/2014/main" id="{D4D794FB-7011-DB80-57D3-518E1CF06A87}"/>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81E0464D-DA53-84E0-F6E8-600C73F8F972}"/>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9" name="Rectangle 18">
            <a:extLst>
              <a:ext uri="{FF2B5EF4-FFF2-40B4-BE49-F238E27FC236}">
                <a16:creationId xmlns:a16="http://schemas.microsoft.com/office/drawing/2014/main" id="{9E008264-6C05-3479-2E50-459E4FC1A269}"/>
              </a:ext>
            </a:extLst>
          </p:cNvPr>
          <p:cNvSpPr/>
          <p:nvPr/>
        </p:nvSpPr>
        <p:spPr>
          <a:xfrm>
            <a:off x="2842136" y="1214576"/>
            <a:ext cx="2725885" cy="1295066"/>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B6A2FB0-B287-63B6-CE1A-7B59584434EB}"/>
              </a:ext>
            </a:extLst>
          </p:cNvPr>
          <p:cNvSpPr/>
          <p:nvPr/>
        </p:nvSpPr>
        <p:spPr>
          <a:xfrm>
            <a:off x="1082078" y="1210708"/>
            <a:ext cx="1761556" cy="17391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7E1C4C0-B289-E7B5-7F59-11520C218F99}"/>
              </a:ext>
            </a:extLst>
          </p:cNvPr>
          <p:cNvSpPr/>
          <p:nvPr/>
        </p:nvSpPr>
        <p:spPr>
          <a:xfrm>
            <a:off x="1082078" y="3907706"/>
            <a:ext cx="4487440" cy="174782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A8CADC4-600F-5728-8AFE-9718DDC47164}"/>
              </a:ext>
            </a:extLst>
          </p:cNvPr>
          <p:cNvSpPr/>
          <p:nvPr/>
        </p:nvSpPr>
        <p:spPr>
          <a:xfrm>
            <a:off x="5169407" y="3457769"/>
            <a:ext cx="400111"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3949EE65-4901-E66B-C07C-7226BB866981}"/>
              </a:ext>
            </a:extLst>
          </p:cNvPr>
          <p:cNvPicPr>
            <a:picLocks noChangeAspect="1"/>
          </p:cNvPicPr>
          <p:nvPr/>
        </p:nvPicPr>
        <p:blipFill>
          <a:blip r:embed="rId4"/>
          <a:stretch>
            <a:fillRect/>
          </a:stretch>
        </p:blipFill>
        <p:spPr>
          <a:xfrm>
            <a:off x="5612706" y="1185383"/>
            <a:ext cx="6377617" cy="4694400"/>
          </a:xfrm>
          <a:prstGeom prst="rect">
            <a:avLst/>
          </a:prstGeom>
        </p:spPr>
      </p:pic>
      <p:sp>
        <p:nvSpPr>
          <p:cNvPr id="17" name="TextBox 16">
            <a:extLst>
              <a:ext uri="{FF2B5EF4-FFF2-40B4-BE49-F238E27FC236}">
                <a16:creationId xmlns:a16="http://schemas.microsoft.com/office/drawing/2014/main" id="{723FC08E-B9E9-C18A-2D3C-82E5193FA87A}"/>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10 Cardiovascular Diseases in East Midlands (2023) </a:t>
            </a:r>
            <a:endParaRPr lang="en-GB" sz="1400" baseline="30000">
              <a:solidFill>
                <a:schemeClr val="accent1"/>
              </a:solidFill>
            </a:endParaRPr>
          </a:p>
        </p:txBody>
      </p:sp>
    </p:spTree>
    <p:extLst>
      <p:ext uri="{BB962C8B-B14F-4D97-AF65-F5344CB8AC3E}">
        <p14:creationId xmlns:p14="http://schemas.microsoft.com/office/powerpoint/2010/main" val="8923108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4B2E9-777C-1676-7754-433A55A07653}"/>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AEB43731-B293-0D90-E048-FABA7D7D8A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6007B2DE-225D-10E9-6973-8F5FD91F4ABC}"/>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254CD2C8-8FBA-853F-A5BF-E234F4DA610A}"/>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8D706745-8EF0-BFDE-2747-B06F5932B17E}"/>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9268E69D-58CC-E3F1-80F9-F80355435F47}"/>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F384B637-3E10-4509-C5D9-9EFDAEE00D69}"/>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B08F9BCF-4C36-FFF5-C6CC-171092151524}"/>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611E7AE9-C0D0-11CA-2B9F-2F121503A512}"/>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8911621B-75C5-C946-3A45-72E471D7EC6F}"/>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098408F5-EB64-C98C-39E3-13F12BDDF8D1}"/>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B422F11A-82F0-E2AC-A132-FA9110D22A77}"/>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D86ECBF7-5E42-51E7-A502-5F702A17AF12}"/>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3DA826AC-319C-4395-AA23-27E5B71C4818}"/>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32F52955-07C8-C622-B01E-4EE697FFD747}"/>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042164EC-ECF2-9E41-6D03-6220585979F4}"/>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BAA368EF-4D8C-71B4-A21D-26C7EE207049}"/>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2B906D77-5E05-C2C4-9573-8FE2823C6825}"/>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CE55F545-40B4-BE8B-E3C1-35BFEBE2E73D}"/>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8AE2E5D4-83F0-FA69-18BB-975728E5BABB}"/>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2B1868E9-69CF-3B73-57F4-A2AAF6B92B95}"/>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AF73C023-799F-3A3E-BEC2-32950DC8A961}"/>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F816E50A-4494-6140-1894-90342C15FE5B}"/>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69FDB237-83F0-163D-C65C-817680A04155}"/>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9AAE7437-CCF8-7C4F-1BCC-94C98FEC5C9C}"/>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9B0BD71F-CD35-9FF9-7DC0-8D5A6167EDFE}"/>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209970A9-7BEA-D686-6434-24D2C8F2D232}"/>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885FCFA8-9B2E-7DF2-7262-A72845349F5C}"/>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CF760ECF-CACE-C29C-D92B-70A9F3E5B6E5}"/>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7488FF21-DC1B-0016-F6BD-653FB1CA1446}"/>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8336EB82-5523-BF8D-4DD9-E3A7970F994E}"/>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16FAFCCB-1E83-FEB5-2C78-267DBAAC2087}"/>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24348397-0DF9-AF9F-A335-D88B48102CA5}"/>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1645A293-9CA6-A794-9E04-F051A57716E9}"/>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D987852B-9BE3-28A8-5A2B-122B521F43CE}"/>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91EEDE42-0A82-6648-5969-D92690E63137}"/>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F5904B1F-2079-8180-BAE6-AF7F34850F22}"/>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40DFC7C9-ADD7-95AE-9C0F-6CF6A366A379}"/>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5CE6C6A3-2E77-CDEF-1C74-D00AAC1AF7B2}"/>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32396EDF-A882-5989-1235-2550ECF59127}"/>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6C72DF9F-BF53-E1EC-6579-C3FEC47DB2E3}"/>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49DE19FA-3B0D-A0B1-AF62-951465024287}"/>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7E48B703-79C9-3A20-4B78-D2B02D06C441}"/>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5C8378E6-74D9-0466-6BA0-92369236E78A}"/>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A592AB4E-510E-DD0B-735F-4D54E795A94D}"/>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BD855436-7DE4-676E-367A-7E7D9AC80888}"/>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CA60C568-7924-32EA-6817-8E300273C671}"/>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2F865241-3A0B-963B-36FA-A18531B0ECE5}"/>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9B11976B-77AF-7357-E240-5E574DDD61E2}"/>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2C4E2DC6-875D-C188-E2C2-72D44F520884}"/>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73B6949D-2643-F530-B6D1-B8D6419CEF12}"/>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F734C7B7-BE58-1B8A-C016-95D03BC1F888}"/>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DF51A592-B0E8-200E-0C19-ACE64D6404CF}"/>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C5A50073-EB36-6A09-88A7-9AA54A1BC45A}"/>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9E37EBF1-F26D-3618-DEFC-F30221D6607F}"/>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28238626-750B-86C7-42B9-C4E215DE2478}"/>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DCC684D4-10AA-0A5E-B1F6-ACA0CE87C4D5}"/>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CF94AFA8-A8B3-457D-F776-FE2C6B501A0C}"/>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D928FE38-05E3-FC57-283F-52167517D593}"/>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3DB5A145-9B9F-5CB6-3BC8-B86B89BE89C1}"/>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6B41695E-66FF-14D4-D61C-89145EB74C30}"/>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F3C62713-5498-94E0-1A4A-9639F1793F8E}"/>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70517CA4-D5DC-6D94-9FA2-78940606EDBC}"/>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5BA1983C-D7C3-F906-F8D0-889D3422E15A}"/>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B1A93784-2420-3170-5F4E-E2CEA5BE7CDC}"/>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FB245EC1-A34B-9F5B-5B1D-535AA9CB67CF}"/>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2FC2A095-CFCD-7ECC-CE59-91BD47441F26}"/>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7EAEE82E-3092-D544-E6C2-4540164C54F4}"/>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A52804E6-CC6E-78AA-A81D-BAFA01FE5CE2}"/>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3CA12E0D-CC35-13D2-A9F0-F8217385D504}"/>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80EC3AD1-E0C1-8106-2FC3-1A2C507992C7}"/>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24300F4D-D36D-7AE6-283B-B515E8900F5B}"/>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D6C99AFE-C115-9914-8320-3A71A5196F01}"/>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90728E0F-37FD-8853-CF33-660C13B9227A}"/>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1B004072-02ED-9EC9-ADFD-834F683B1D5C}"/>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0FE1D9B5-EFB9-3E51-A9C6-5EF0C05F4825}"/>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7892A105-6CE6-C738-CB4C-C3F64ED02FB0}"/>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758385BC-C13F-EC5E-0EF3-46B908CD8144}"/>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40240A08-C4A0-BE7A-8486-D2BCA203DFF7}"/>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CC052ACF-B605-12DF-E8B8-FA447CBE54BB}"/>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54E8C51F-EE91-0523-DB14-ED4B8A3DBE46}"/>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2E07C742-7B8A-33FB-DA81-97A2389427D6}"/>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44BDF0C0-5003-5C95-9713-978E960A9CAE}"/>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8C746E58-059F-1723-0D28-FFF54EB80DA9}"/>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7C081CFF-E0A0-E882-7548-746CFF90541E}"/>
              </a:ext>
            </a:extLst>
          </p:cNvPr>
          <p:cNvSpPr/>
          <p:nvPr/>
        </p:nvSpPr>
        <p:spPr>
          <a:xfrm>
            <a:off x="4712599" y="1660122"/>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3AA94185-2663-7429-684D-7EB395016D6D}"/>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F4C76006-04E5-481D-FBA3-79DB2D91A533}"/>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05FF56EE-ED5A-97A7-0B36-F1F96ACAF68B}"/>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396C54A9-EDD4-577D-8E6B-B2115D7885DE}"/>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688BFD1C-5898-6692-2A65-657556632610}"/>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DD110520-C40B-55EF-9337-82FA2976C283}"/>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B6485F89-29ED-ADD1-66D4-B2DE6640D579}"/>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85CF8DE3-789A-9664-888F-F52B145A58B0}"/>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D3C1B4E3-EB80-A756-4D6A-16BD6DB9ED16}"/>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CDD8FA04-6D37-C310-A80F-AC184287ABE7}"/>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A384885A-C23A-5AA8-AAEA-B48FED365E99}"/>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585E5701-6688-5C0B-E5F2-190D4823AB93}"/>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D8E62506-3491-C5D6-32A3-403909AC8157}"/>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7C08F8F8-6264-5D78-DD25-319B06C03314}"/>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8C1A0F6F-CA6D-FFF0-04C6-C92AF0AE22DC}"/>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C62E1935-0F80-4839-A006-B251C23EC454}"/>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C8318B19-D169-5D20-7C33-EB59521D55D2}"/>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0313110C-EC0C-F527-6F7A-BE8DC7BC322D}"/>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8D79A4F-8899-F020-5672-BE82F0B515D1}"/>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2B7BA367-EED8-4763-8C8F-F824671A008B}"/>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5F402C77-27B8-3044-08A9-761E5B200921}"/>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335661E8-C86C-77E4-5B14-5D9FA9B1AD86}"/>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5BD61F28-A1AF-1057-E268-9C74FD3299D2}"/>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0D3464B7-AD9A-61AC-124A-A32464821545}"/>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BFABCD85-4CFE-D7BB-E9EC-D8025C29FEE4}"/>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989ECE8B-6DB2-D136-12BB-4AE4C0E6EBD3}"/>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300CC607-D1D5-529B-B791-0F1ED80163BA}"/>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6" name="TextBox 15">
            <a:extLst>
              <a:ext uri="{FF2B5EF4-FFF2-40B4-BE49-F238E27FC236}">
                <a16:creationId xmlns:a16="http://schemas.microsoft.com/office/drawing/2014/main" id="{4948A98D-0D27-120A-1E11-40EF0A23D134}"/>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sp>
        <p:nvSpPr>
          <p:cNvPr id="21" name="TextBox 20">
            <a:extLst>
              <a:ext uri="{FF2B5EF4-FFF2-40B4-BE49-F238E27FC236}">
                <a16:creationId xmlns:a16="http://schemas.microsoft.com/office/drawing/2014/main" id="{C3E5A0C4-8110-89D0-1625-D05A4F755681}"/>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7" name="TextBox 26">
            <a:extLst>
              <a:ext uri="{FF2B5EF4-FFF2-40B4-BE49-F238E27FC236}">
                <a16:creationId xmlns:a16="http://schemas.microsoft.com/office/drawing/2014/main" id="{7EF9EC98-21DE-BDA4-14BE-89819FE81C3B}"/>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191" name="Rectangle 190">
            <a:extLst>
              <a:ext uri="{FF2B5EF4-FFF2-40B4-BE49-F238E27FC236}">
                <a16:creationId xmlns:a16="http://schemas.microsoft.com/office/drawing/2014/main" id="{BFB2C24C-AD85-3228-2C22-35661F505730}"/>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78027EF0-F432-341E-6CAF-422B09580C7B}"/>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9" name="Rectangle 18">
            <a:extLst>
              <a:ext uri="{FF2B5EF4-FFF2-40B4-BE49-F238E27FC236}">
                <a16:creationId xmlns:a16="http://schemas.microsoft.com/office/drawing/2014/main" id="{2BCE9C42-59C0-C85B-9526-122FE88189C2}"/>
              </a:ext>
            </a:extLst>
          </p:cNvPr>
          <p:cNvSpPr/>
          <p:nvPr/>
        </p:nvSpPr>
        <p:spPr>
          <a:xfrm>
            <a:off x="2842136" y="1214576"/>
            <a:ext cx="2725885" cy="264330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3ACD8E5-3111-44FA-34EE-7CFA708BB503}"/>
              </a:ext>
            </a:extLst>
          </p:cNvPr>
          <p:cNvSpPr/>
          <p:nvPr/>
        </p:nvSpPr>
        <p:spPr>
          <a:xfrm>
            <a:off x="1082078" y="1210708"/>
            <a:ext cx="1761556" cy="264717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CF176A0-37D5-DD79-BEB0-1779A103BCC5}"/>
              </a:ext>
            </a:extLst>
          </p:cNvPr>
          <p:cNvSpPr/>
          <p:nvPr/>
        </p:nvSpPr>
        <p:spPr>
          <a:xfrm>
            <a:off x="4258784" y="3857878"/>
            <a:ext cx="1310734" cy="1789411"/>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591F31B-6609-4C3A-B547-CCCDD7111BEA}"/>
              </a:ext>
            </a:extLst>
          </p:cNvPr>
          <p:cNvSpPr/>
          <p:nvPr/>
        </p:nvSpPr>
        <p:spPr>
          <a:xfrm>
            <a:off x="2897339" y="3857878"/>
            <a:ext cx="1361445" cy="179765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6A0BE26-A748-4E00-FFDB-14E7319B432C}"/>
              </a:ext>
            </a:extLst>
          </p:cNvPr>
          <p:cNvSpPr/>
          <p:nvPr/>
        </p:nvSpPr>
        <p:spPr>
          <a:xfrm>
            <a:off x="1082078" y="4790137"/>
            <a:ext cx="1815261" cy="865393"/>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B0B2804D-A5C3-9D45-7B57-789D5C4D3C83}"/>
              </a:ext>
            </a:extLst>
          </p:cNvPr>
          <p:cNvSpPr/>
          <p:nvPr/>
        </p:nvSpPr>
        <p:spPr>
          <a:xfrm>
            <a:off x="2443524" y="3857878"/>
            <a:ext cx="453815" cy="445599"/>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1C962BA2-E624-DF1D-E035-D6B6B6EC4899}"/>
              </a:ext>
            </a:extLst>
          </p:cNvPr>
          <p:cNvPicPr>
            <a:picLocks noChangeAspect="1"/>
          </p:cNvPicPr>
          <p:nvPr/>
        </p:nvPicPr>
        <p:blipFill>
          <a:blip r:embed="rId4"/>
          <a:stretch>
            <a:fillRect/>
          </a:stretch>
        </p:blipFill>
        <p:spPr>
          <a:xfrm>
            <a:off x="5657168" y="1192583"/>
            <a:ext cx="6495738" cy="4680000"/>
          </a:xfrm>
          <a:prstGeom prst="rect">
            <a:avLst/>
          </a:prstGeom>
        </p:spPr>
      </p:pic>
      <p:sp>
        <p:nvSpPr>
          <p:cNvPr id="15" name="TextBox 14">
            <a:extLst>
              <a:ext uri="{FF2B5EF4-FFF2-40B4-BE49-F238E27FC236}">
                <a16:creationId xmlns:a16="http://schemas.microsoft.com/office/drawing/2014/main" id="{7C3507F9-0EA8-BAD8-87ED-63EF825C8F8B}"/>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Chronic Respiratory Diseases in East Midlands (2023) </a:t>
            </a:r>
            <a:endParaRPr lang="en-GB" sz="1400" baseline="30000">
              <a:solidFill>
                <a:schemeClr val="accent1"/>
              </a:solidFill>
            </a:endParaRPr>
          </a:p>
        </p:txBody>
      </p:sp>
    </p:spTree>
    <p:extLst>
      <p:ext uri="{BB962C8B-B14F-4D97-AF65-F5344CB8AC3E}">
        <p14:creationId xmlns:p14="http://schemas.microsoft.com/office/powerpoint/2010/main" val="33272405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E3873-A571-E24B-44B5-3E19B2B3F41E}"/>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A573BF42-CA33-7202-96DC-F5699BECC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5FC6FBA1-4350-38AB-1452-F13935AB1151}"/>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ECD7CA8E-2888-9F06-42A4-03EA276A7FAA}"/>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6B0377BB-B77D-6BC6-4822-C60185FE7A6D}"/>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D8BE9CFB-3948-8B51-E3A0-12D87C55E60C}"/>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325B58D2-4655-DC73-44B6-9A4A027FDE3C}"/>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CF4C3BF2-9757-AF3E-CF9F-F5FF17EA2EE1}"/>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E451AF84-C795-266D-84C7-281CFB6D3919}"/>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E8D3D140-E6C1-B39F-4ECA-4A05D9C9B50C}"/>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150C00B5-BEED-DD58-53A4-F7DE20268CF8}"/>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AB4987FC-9546-2589-19DE-C2FD9D54E093}"/>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97E66401-F374-392B-2E5C-8FE13EDB06BC}"/>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BF79056C-A19E-F13C-D1F8-5B8F54CF74BE}"/>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5C701FDF-DC6C-701F-73A7-8DB85C44C06C}"/>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25465E20-78CF-C720-DBED-2BC46A1D60FE}"/>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A4C194FE-4D30-4C6E-779C-D0442AFCF249}"/>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85931577-0689-78AC-0CB2-F6534B09C8ED}"/>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05FFFB17-8267-F87F-28EB-9A2CAEC8CE49}"/>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5ADAD605-30E2-25BF-2DB0-977AD6C34923}"/>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91D1347C-DC2D-964E-4830-AF48DBE1AA2C}"/>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DF4C62CF-2799-2912-C0B1-B6E41705617F}"/>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4F8F340A-5171-B235-268A-3AA4A20C8A43}"/>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3B88EAFA-254A-6A1E-6688-5F827FF2A13B}"/>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F7650F41-4B05-C7BE-35AE-BECBE4A69959}"/>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4E5AD6F5-4534-58E2-A966-6705777E2564}"/>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9DA55A3E-4796-E14D-ABC2-8DFB51F3B354}"/>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0B9436DE-ED6E-5036-4AE1-521B2269BE3A}"/>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E448EB98-7AFA-3A38-1ADF-82744669DCAD}"/>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FBFAC3F9-809E-266C-B04D-100FA972EF81}"/>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6DCDC911-4231-63EC-4DC5-F261CB25DF9B}"/>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4BDAAD6A-8314-76F4-C971-9AF9F81E9F83}"/>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7BE63FEE-65C1-DFFB-046F-B54359C50ACC}"/>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117B6B5A-87F7-062F-12BD-814C58618D4A}"/>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5CF29898-785B-86DF-A535-F8479175201A}"/>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CC5C9FB7-FF8B-1802-223F-AB00BB9CC820}"/>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6AD1AD77-0254-0617-125A-7AF76C415B82}"/>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F7E80765-3E63-01D6-4C90-9E4444790CF2}"/>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63FB2818-1A3F-24CC-BE5F-D87F47E50D1A}"/>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B3694718-3F18-54EF-479E-8E24B26C8004}"/>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A66167D2-B571-12F6-8B8F-AF7C1309AFC2}"/>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50B17CB3-BCEC-586C-61D5-06AE55504498}"/>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2525925C-771A-6B9C-DEA2-69E71946A15C}"/>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1EFABC7D-106C-0BDA-7FB8-7AE8C8222145}"/>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BD503A5B-BCF1-8EDB-BB59-4E619F839D41}"/>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C6457F89-151B-D361-13FD-8D3FAEFADB50}"/>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D8FE74B8-018C-3007-CF82-9B63ED656246}"/>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24C25BCD-1460-0DB5-4D82-484A837A9AEF}"/>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AAE259F1-7205-AB6F-0EDF-D8EC6FB95629}"/>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1B068D1C-76EC-7A41-4196-7A9235655B5E}"/>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A107C088-73E6-531E-1FD2-0C1A90305EBA}"/>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CFCE6893-FBC5-BC50-A780-CCCC7205E4A4}"/>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0F85CD76-7009-DA38-8447-F116883E3E68}"/>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4A1A2EC5-739E-DA8A-8791-EF373E291FFA}"/>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4A10089A-392D-6CD8-2B2D-1005B8DD8BF7}"/>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BB227881-30D7-9898-FC58-C2E93CDCEA6E}"/>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17D62B05-9CC8-8D2E-C6CB-906DA6093022}"/>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4E6422AF-A2E9-60FB-B93B-1BF8916D3986}"/>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9E913DF8-5CE9-643E-D529-6ED1C1EFE875}"/>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9535E982-B32B-281A-C56B-5B9A60434E7B}"/>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43718FE9-4918-C385-787C-0F6C88F0FEA0}"/>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D87F16CB-19A1-0B83-590B-EA8F30562A68}"/>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3073D5CA-2E5B-20E2-C5F8-CB26E8C6AB36}"/>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11863809-646B-5A5E-F556-C66EA77095EA}"/>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3F1B31E8-4040-D0CE-D28D-87A301118164}"/>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9F6BE6D0-AD1D-0B9C-604B-7D13DA36261B}"/>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76A083C1-46B9-17CB-C25A-8B0EED0D41D3}"/>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52363F81-15D4-2929-51D7-42C286EF2F69}"/>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1019058D-9466-3E80-0D64-005D18408B31}"/>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7099A655-6B7C-0C5B-4500-C2E8E006FAB3}"/>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217764BC-FFB7-6DC1-F0E1-3F6A607E839D}"/>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F64A5292-37B1-883A-7E98-DD305CC8B1CC}"/>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ECE7F3A8-3C65-13A4-8889-21CE04BD84F6}"/>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2D39EAEC-9CE3-CDDC-E1A6-27DE8815E5F4}"/>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EEEF4A24-E4FA-F2F1-0A4B-370DB477FE31}"/>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B9322156-C049-1B13-5814-264E51D6A0A0}"/>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A6332A76-E690-2D22-7B2A-B352277EDF45}"/>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242492FF-154D-7E8B-8214-3A706496682B}"/>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14048BD5-4D28-4F51-E735-013B286926D2}"/>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EBB59495-2C14-2EFC-2F18-EF5C6D273A86}"/>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B599154B-29D3-5ED7-2A72-0843DFEAE1D6}"/>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90473D5C-09B2-6908-B039-AEF55B23F9C3}"/>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121A1E2B-BCDF-3AD8-0EDE-76CE314D182A}"/>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BE70EE67-E587-294F-4603-B41EA0E1A11E}"/>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A1CBB04E-96FE-11A4-FDD5-1C1F61C10CF1}"/>
              </a:ext>
            </a:extLst>
          </p:cNvPr>
          <p:cNvSpPr/>
          <p:nvPr/>
        </p:nvSpPr>
        <p:spPr>
          <a:xfrm>
            <a:off x="4712599" y="1660122"/>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21023420-DDEF-6FF9-DB3C-375C187257DF}"/>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CCBF9E75-31F5-3BB9-1315-50827F8F9AD0}"/>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DA1F413D-0E26-6B4F-6C5E-0846E0EA297F}"/>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9EF2F983-7E80-A84F-033D-ACAA09B8E465}"/>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4896F24E-0C8D-C989-EB5B-A6FB4812F456}"/>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34EF827A-8DDD-61AA-9FD1-E5485CBE62B1}"/>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682327DD-583F-4F90-0E63-29DAB183B1ED}"/>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F9BB2764-A82A-F7D9-6645-0440E26497AC}"/>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F05BB8FA-6307-DD41-19B6-71A16F68C68E}"/>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5A63F2C4-F8D6-70FF-91E7-C58EA932E1DB}"/>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9300D1A9-4639-BA1A-90E7-4E6E24ED55A2}"/>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31A55255-14B7-382C-E5E7-A1BADFA0F9DE}"/>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939350EA-3A89-0429-1B14-FBC8C851D60A}"/>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542DF46E-374D-7958-7F68-EC34A1466194}"/>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4629077D-A27A-9141-1BD9-D3D93D2BA25C}"/>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A19842D5-9C2F-8891-952C-1FC298621B03}"/>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20F35C81-AE4B-CE01-0455-492895CF67AF}"/>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2D59E76D-A2DF-9C7E-0B33-26209154597A}"/>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63DCF6CA-DDC4-6A74-B025-55D2655B7092}"/>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4BAB8B48-6930-58A9-0359-E766ECB931A5}"/>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D7810840-09D5-6EEA-B56F-1F9B249183D9}"/>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9B6A3729-CD41-2B97-B360-B160A583F45D}"/>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C8B307BF-C5C5-D52E-581F-786F544C6847}"/>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2151F59E-7D31-F1E6-9430-64B2221C1A91}"/>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F789342A-9E8F-9978-51E6-02DB76AA1201}"/>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7641C9CE-F235-5E3F-0EBE-FE6AD28A24EA}"/>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9EC48C5A-FFCF-A4D7-7B81-ADC3AA523712}"/>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6" name="TextBox 15">
            <a:extLst>
              <a:ext uri="{FF2B5EF4-FFF2-40B4-BE49-F238E27FC236}">
                <a16:creationId xmlns:a16="http://schemas.microsoft.com/office/drawing/2014/main" id="{43288E8C-D142-C93E-24DA-5393DF7658EC}"/>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sp>
        <p:nvSpPr>
          <p:cNvPr id="21" name="TextBox 20">
            <a:extLst>
              <a:ext uri="{FF2B5EF4-FFF2-40B4-BE49-F238E27FC236}">
                <a16:creationId xmlns:a16="http://schemas.microsoft.com/office/drawing/2014/main" id="{EAA0F4BE-5022-1B6A-04BB-68E922F086A5}"/>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7" name="TextBox 26">
            <a:extLst>
              <a:ext uri="{FF2B5EF4-FFF2-40B4-BE49-F238E27FC236}">
                <a16:creationId xmlns:a16="http://schemas.microsoft.com/office/drawing/2014/main" id="{07A9C62D-F67C-A65E-CE6C-58BF0F3B93F0}"/>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191" name="Rectangle 190">
            <a:extLst>
              <a:ext uri="{FF2B5EF4-FFF2-40B4-BE49-F238E27FC236}">
                <a16:creationId xmlns:a16="http://schemas.microsoft.com/office/drawing/2014/main" id="{DCBF9504-68FE-7457-2D55-38BE8D5FC39A}"/>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6DC1E7F8-9A34-BA19-3AB1-BE49C37C6344}"/>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9" name="Rectangle 18">
            <a:extLst>
              <a:ext uri="{FF2B5EF4-FFF2-40B4-BE49-F238E27FC236}">
                <a16:creationId xmlns:a16="http://schemas.microsoft.com/office/drawing/2014/main" id="{0CD72C96-B376-4D67-FDF4-D03666B8049D}"/>
              </a:ext>
            </a:extLst>
          </p:cNvPr>
          <p:cNvSpPr/>
          <p:nvPr/>
        </p:nvSpPr>
        <p:spPr>
          <a:xfrm>
            <a:off x="2842136" y="1214576"/>
            <a:ext cx="2725885" cy="264330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DB432A7-D84E-E492-9DFD-305C65C87284}"/>
              </a:ext>
            </a:extLst>
          </p:cNvPr>
          <p:cNvSpPr/>
          <p:nvPr/>
        </p:nvSpPr>
        <p:spPr>
          <a:xfrm>
            <a:off x="1082078" y="1210708"/>
            <a:ext cx="1761556" cy="264717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24D552A-E7B7-ABB1-6218-4AC3FBBBFF26}"/>
              </a:ext>
            </a:extLst>
          </p:cNvPr>
          <p:cNvSpPr/>
          <p:nvPr/>
        </p:nvSpPr>
        <p:spPr>
          <a:xfrm>
            <a:off x="4258784" y="3857878"/>
            <a:ext cx="1310734" cy="1789411"/>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F2B618F-286D-4CF7-DAC2-28E1E51A2A6A}"/>
              </a:ext>
            </a:extLst>
          </p:cNvPr>
          <p:cNvSpPr/>
          <p:nvPr/>
        </p:nvSpPr>
        <p:spPr>
          <a:xfrm>
            <a:off x="1079084" y="4356594"/>
            <a:ext cx="1761555" cy="437056"/>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AF8450E-DBDE-4755-54A8-8B79E6118FFB}"/>
              </a:ext>
            </a:extLst>
          </p:cNvPr>
          <p:cNvSpPr/>
          <p:nvPr/>
        </p:nvSpPr>
        <p:spPr>
          <a:xfrm>
            <a:off x="1082079" y="4790137"/>
            <a:ext cx="3176706" cy="865393"/>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8CC468E-153B-DB4B-705C-B50254F21703}"/>
              </a:ext>
            </a:extLst>
          </p:cNvPr>
          <p:cNvSpPr/>
          <p:nvPr/>
        </p:nvSpPr>
        <p:spPr>
          <a:xfrm>
            <a:off x="1082078" y="3857878"/>
            <a:ext cx="1307741" cy="49871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9CA1A468-412F-87BD-2A64-05C5672A59BA}"/>
              </a:ext>
            </a:extLst>
          </p:cNvPr>
          <p:cNvPicPr>
            <a:picLocks noChangeAspect="1"/>
          </p:cNvPicPr>
          <p:nvPr/>
        </p:nvPicPr>
        <p:blipFill>
          <a:blip r:embed="rId4"/>
          <a:stretch>
            <a:fillRect/>
          </a:stretch>
        </p:blipFill>
        <p:spPr>
          <a:xfrm>
            <a:off x="5712360" y="1210710"/>
            <a:ext cx="6352635" cy="4680000"/>
          </a:xfrm>
          <a:prstGeom prst="rect">
            <a:avLst/>
          </a:prstGeom>
        </p:spPr>
      </p:pic>
      <p:sp>
        <p:nvSpPr>
          <p:cNvPr id="15" name="TextBox 14">
            <a:extLst>
              <a:ext uri="{FF2B5EF4-FFF2-40B4-BE49-F238E27FC236}">
                <a16:creationId xmlns:a16="http://schemas.microsoft.com/office/drawing/2014/main" id="{CECE64C9-D222-1788-BAC2-BB5D3C263772}"/>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10 Digestive Diseases in East Midlands (2023) </a:t>
            </a:r>
            <a:endParaRPr lang="en-GB" sz="1400" baseline="30000">
              <a:solidFill>
                <a:schemeClr val="accent1"/>
              </a:solidFill>
            </a:endParaRPr>
          </a:p>
        </p:txBody>
      </p:sp>
    </p:spTree>
    <p:extLst>
      <p:ext uri="{BB962C8B-B14F-4D97-AF65-F5344CB8AC3E}">
        <p14:creationId xmlns:p14="http://schemas.microsoft.com/office/powerpoint/2010/main" val="40781170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BF33E-95FA-3E69-F48E-F3D6E29AD9E3}"/>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04AA19C5-B3B9-0ED0-269D-5CBC91DE3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4A170B64-78EB-D3AD-1E18-A4B0346B5CFF}"/>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C6335BFD-7C14-B52B-87C1-9E92EA4BAAD1}"/>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DCBBDE6E-EDA2-61EB-2F9A-AE3E1DCE590B}"/>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E285068A-D76C-AF3B-B7B8-5DAB96C3B72E}"/>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2D562ED3-ADCE-141D-7A0E-3A7CDF9455F8}"/>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8421065C-33A4-F6CF-66B0-4AE9549CE97C}"/>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3467BC61-4F89-852A-ED8E-533D5DF97825}"/>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94037810-9DE9-A38F-2FC8-290F9FCE1671}"/>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33D88353-571B-9E4C-B605-476F75153B1B}"/>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94ADF586-B429-4786-E653-B855B96D1C79}"/>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08A4207D-8B9F-F0A9-B84F-2D3F560F0086}"/>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ADDB732E-F5E3-8E27-8DB7-D30E1815B4A8}"/>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2009E18F-AE44-E098-E889-B9567C30B0CD}"/>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F5732236-F238-0459-F1F1-685221089EE2}"/>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632F2754-20FD-5D79-7817-09513F4AE75F}"/>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58913DBA-95F1-F86C-2CEC-39E33A59C549}"/>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3F26CF0C-F5B1-59AF-4D07-820D2133F5A9}"/>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DEAF738B-0BF9-89B4-E1DD-E231A276887F}"/>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9C749D9C-CE87-092B-935C-CCBC7DFD30E1}"/>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60CD8E25-2DBE-16AA-584C-4804205E037D}"/>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C140FCAD-0D4C-DC0C-40AF-FE546FDEFE22}"/>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2095C155-C62A-AFCE-400E-0A0284F1050D}"/>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7A81D3EF-13E3-CF75-582F-036F0A49656B}"/>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8E01B896-4D04-446A-F26C-F5F67AACF7A5}"/>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DB485404-C13B-C77A-73EA-79A8DD766A22}"/>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D79BA24B-A36F-650A-DD12-87CD127E947D}"/>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471E1A30-EDEC-6E14-FEDA-20EB4FF30B4F}"/>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AA041B7A-F33A-18F8-2F76-72841CEE766D}"/>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2099CD1D-8927-BBAD-191B-21EC99FEF23F}"/>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71A8FA9F-D13E-C712-E769-69EEB93C28EA}"/>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E4E1AC15-381D-2A2F-D1DE-2C27C6BAB299}"/>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8F43B12A-7EF4-33A0-4499-38AA7C09A493}"/>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E13A8051-8EE1-EF39-F7E9-E6774704286C}"/>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E98AF826-3C40-DE14-9CDF-6A8082720B21}"/>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26EB051E-79EB-BB0A-DAA9-BE09C97877E6}"/>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17AE2334-A21D-1BF3-DED0-FE459321ED88}"/>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68243518-A1E5-0493-1B19-B623AE74AA15}"/>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3B431D36-0C7F-E54C-CDA2-6CD035B38626}"/>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F81BCDE2-EEBF-86C4-D2FA-94EA7BFF9F92}"/>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14B86B80-E6ED-8EDE-9234-099F975A2EEB}"/>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DF774061-B8F0-C258-D438-5EB629AED22E}"/>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AEB6F56A-DEC3-AD7A-27CF-4CB794AB5FB1}"/>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4037C40D-3B64-594A-BF7E-0AFB1C1BBD94}"/>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603926FA-905B-E339-3A52-6B13D9B1A954}"/>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742EF783-A6B8-0919-0BCA-2E272B16BEA2}"/>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518F2259-E029-4649-BE1A-AF4D53B7EA35}"/>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3872AB80-EEEF-6758-A29C-417A8E3A861F}"/>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C1CD7841-C409-3EAD-9432-21F01A50DA50}"/>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4656961C-7136-6433-556A-D2CF2C803F08}"/>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81E75A41-2E95-6B6B-6483-DBA577A3A406}"/>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6AB4CE40-5BDF-A228-A644-804BBF9162AF}"/>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78A0595D-DFA9-493D-5864-CDE98D8FBB83}"/>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91EBEBA1-B751-3670-EDF5-ACA0CE11D47E}"/>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DA206FAE-2990-BA20-E569-461117946B91}"/>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42D3FE4F-63EC-07C0-F001-0DC8419E5CEB}"/>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041C191D-EBBD-FFED-8330-2F420C283477}"/>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D7215661-DE72-FB2C-2CD9-5CE2328AD71B}"/>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77CBB610-564E-67C0-B0A3-6E2BA7E4B6C8}"/>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00E83A8B-B73F-AD9C-0531-35A0CEEAD560}"/>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19BC1CCF-FC44-9757-26C2-337CA5A5F788}"/>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6DE321E3-5AD5-A1B6-967E-4293B4400BE4}"/>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E45195FA-3341-0A4D-A649-3CB883000699}"/>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3F2506DF-1C8B-C7B4-DD79-F740052BE465}"/>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0C3FF6A2-8040-0223-FBE6-D69A9603E00A}"/>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6B855869-6618-43AB-13A6-90F9460EAC86}"/>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EAAF7829-4C6F-A587-439C-4636A2A08277}"/>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2F62DE88-8428-2F07-B4EA-7A78448C4CEF}"/>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888D6C20-8ADF-48A2-5AB4-930918BC8D8E}"/>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E759B833-4B7F-F50F-81F6-7E48BC1B1BFF}"/>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FD2812CA-E30A-D3C2-9E2A-45B44DA7CFC2}"/>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878A5939-4209-712F-C888-203940CD2BE9}"/>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1EB22A53-4AFC-89B9-7620-99335482F661}"/>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35CD2439-ACEB-BFD5-D982-40DB248F2A2E}"/>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FCBE9F5D-630D-C185-BF9B-9A85DE7AE635}"/>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9A0BA2AF-1613-53E7-CBF4-0E354EB5D0EF}"/>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EBD18776-2998-0677-86C8-3F6ADA550997}"/>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B83B617A-52A3-5E24-C62A-58339B494569}"/>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0E1E294A-E672-C416-96C8-9160E2A55823}"/>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A1DF60A2-9B27-A838-479D-4EF89F1A84BC}"/>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4E828872-C49F-292A-3AE5-8C83E5223ABD}"/>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3F9B8AA8-AA13-F80A-A573-0CE381135437}"/>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74227518-F863-C283-F2CD-242867B56BEC}"/>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67BE5ACB-17BB-CC77-90BD-7B8577264E29}"/>
              </a:ext>
            </a:extLst>
          </p:cNvPr>
          <p:cNvSpPr/>
          <p:nvPr/>
        </p:nvSpPr>
        <p:spPr>
          <a:xfrm>
            <a:off x="4712599" y="1660122"/>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BF1F668F-AF22-54AF-F779-B65FAB9145B8}"/>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BE427430-4EEE-56B9-DFB4-C54ABCBE5416}"/>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AEEFFCCE-9D12-2785-340A-C954749C0759}"/>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D52C16D6-7CA3-1B24-09B2-C88ED255C59C}"/>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1BB5FD04-5864-066C-3FB7-8FAD1DC33414}"/>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1E06EF61-CD25-989C-F735-77294149FB4A}"/>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6BF06B50-92A4-9517-3909-7355AB0859DC}"/>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6CAEF5CA-F29B-C605-2933-E965A34144EF}"/>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10F8EE9C-8C08-BA16-22C1-F5214C5997FB}"/>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F34B0BA1-3DE6-C40C-1600-E1EC35E94A84}"/>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1BA9CB7F-E42A-268A-33C6-BDEB087DCD54}"/>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334970A1-F5ED-D231-C1EE-5DC4DACFDB59}"/>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04CBC87B-8487-A924-73DD-2B4F0D8DE5E5}"/>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673663AB-F1C7-507D-4847-E88CA865B33B}"/>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31344952-37F6-AEDF-3989-F8A5FE02580D}"/>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27880AD9-8BCE-34AC-439E-ED87CF5D5CC3}"/>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56D2EDCD-F19E-2257-C75D-09DDFCE76209}"/>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0BBD8D7F-D565-40F8-A9F3-5714E43A5E40}"/>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64C008F3-0013-6247-D359-B71BC731B789}"/>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E4EDBE1D-2E0F-DDCC-AB2E-46999283CDA9}"/>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01051110-8EDD-82A4-1705-30ADA41633FF}"/>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A6EF5F09-B413-2A68-0AA6-8AE01B88A357}"/>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A268862D-B78F-E9FD-A54F-7C06B491BC3F}"/>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D4DF61FD-AC92-D1FE-65E5-13F6C5566213}"/>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A20848BF-CB62-5F02-930A-CE0B3462AEC9}"/>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3050498A-319F-E6C6-57F8-EABC3280C60B}"/>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F5E92250-5A40-DFBC-6DFE-E37161C8C719}"/>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6" name="TextBox 15">
            <a:extLst>
              <a:ext uri="{FF2B5EF4-FFF2-40B4-BE49-F238E27FC236}">
                <a16:creationId xmlns:a16="http://schemas.microsoft.com/office/drawing/2014/main" id="{E6EE7ADB-46A2-4EF8-37D5-3B0911D5A0AA}"/>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sp>
        <p:nvSpPr>
          <p:cNvPr id="21" name="TextBox 20">
            <a:extLst>
              <a:ext uri="{FF2B5EF4-FFF2-40B4-BE49-F238E27FC236}">
                <a16:creationId xmlns:a16="http://schemas.microsoft.com/office/drawing/2014/main" id="{86C6A4A2-B9A9-B370-C7FF-3479EE692DEB}"/>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7" name="TextBox 26">
            <a:extLst>
              <a:ext uri="{FF2B5EF4-FFF2-40B4-BE49-F238E27FC236}">
                <a16:creationId xmlns:a16="http://schemas.microsoft.com/office/drawing/2014/main" id="{5CF02386-00A8-5FBB-9E37-5921026AB5E0}"/>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191" name="Rectangle 190">
            <a:extLst>
              <a:ext uri="{FF2B5EF4-FFF2-40B4-BE49-F238E27FC236}">
                <a16:creationId xmlns:a16="http://schemas.microsoft.com/office/drawing/2014/main" id="{F2D3FA21-F888-99D2-D4B8-8D818BF25C90}"/>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29ABD9ED-DBD5-30DE-A83A-08AE3BC0E363}"/>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9" name="Rectangle 18">
            <a:extLst>
              <a:ext uri="{FF2B5EF4-FFF2-40B4-BE49-F238E27FC236}">
                <a16:creationId xmlns:a16="http://schemas.microsoft.com/office/drawing/2014/main" id="{346AC4CB-56F5-D22C-24CA-8D72215673D4}"/>
              </a:ext>
            </a:extLst>
          </p:cNvPr>
          <p:cNvSpPr/>
          <p:nvPr/>
        </p:nvSpPr>
        <p:spPr>
          <a:xfrm>
            <a:off x="2842136" y="1214576"/>
            <a:ext cx="2725885" cy="219389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88CA8E5-53F5-56C3-5204-304A2D5CBF40}"/>
              </a:ext>
            </a:extLst>
          </p:cNvPr>
          <p:cNvSpPr/>
          <p:nvPr/>
        </p:nvSpPr>
        <p:spPr>
          <a:xfrm>
            <a:off x="1082078" y="1210708"/>
            <a:ext cx="1761556" cy="264717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867DE85-B9FF-A3C9-4116-F25B605F5B5D}"/>
              </a:ext>
            </a:extLst>
          </p:cNvPr>
          <p:cNvSpPr/>
          <p:nvPr/>
        </p:nvSpPr>
        <p:spPr>
          <a:xfrm>
            <a:off x="4258784" y="4806006"/>
            <a:ext cx="1310734" cy="841283"/>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BB1DF73-26DB-ADFF-7E40-A3013E267391}"/>
              </a:ext>
            </a:extLst>
          </p:cNvPr>
          <p:cNvSpPr/>
          <p:nvPr/>
        </p:nvSpPr>
        <p:spPr>
          <a:xfrm>
            <a:off x="1079084" y="4356594"/>
            <a:ext cx="3125995"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97DCB6C-7A0B-F4AE-E757-66E77B7BFEF5}"/>
              </a:ext>
            </a:extLst>
          </p:cNvPr>
          <p:cNvSpPr/>
          <p:nvPr/>
        </p:nvSpPr>
        <p:spPr>
          <a:xfrm>
            <a:off x="1082079" y="4806006"/>
            <a:ext cx="3176706" cy="84952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B95A294E-9758-3AFE-98C7-49744D8F88D7}"/>
              </a:ext>
            </a:extLst>
          </p:cNvPr>
          <p:cNvSpPr/>
          <p:nvPr/>
        </p:nvSpPr>
        <p:spPr>
          <a:xfrm>
            <a:off x="1082078" y="3857878"/>
            <a:ext cx="3123001" cy="49871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F2A270B-B428-B63E-F4E2-3D7AE0945BFA}"/>
              </a:ext>
            </a:extLst>
          </p:cNvPr>
          <p:cNvSpPr/>
          <p:nvPr/>
        </p:nvSpPr>
        <p:spPr>
          <a:xfrm>
            <a:off x="2843633" y="3408467"/>
            <a:ext cx="2282541"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D3DBD11A-8899-9EF2-E578-E0AEF660B4C4}"/>
              </a:ext>
            </a:extLst>
          </p:cNvPr>
          <p:cNvPicPr>
            <a:picLocks noChangeAspect="1"/>
          </p:cNvPicPr>
          <p:nvPr/>
        </p:nvPicPr>
        <p:blipFill>
          <a:blip r:embed="rId4"/>
          <a:stretch>
            <a:fillRect/>
          </a:stretch>
        </p:blipFill>
        <p:spPr>
          <a:xfrm>
            <a:off x="5620229" y="1134569"/>
            <a:ext cx="6385638" cy="4680000"/>
          </a:xfrm>
          <a:prstGeom prst="rect">
            <a:avLst/>
          </a:prstGeom>
        </p:spPr>
      </p:pic>
      <p:sp>
        <p:nvSpPr>
          <p:cNvPr id="23" name="TextBox 22">
            <a:extLst>
              <a:ext uri="{FF2B5EF4-FFF2-40B4-BE49-F238E27FC236}">
                <a16:creationId xmlns:a16="http://schemas.microsoft.com/office/drawing/2014/main" id="{3420E119-0507-8835-7071-C86E2D6ED3CE}"/>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Neurological Disorders in East Midlands (2023) </a:t>
            </a:r>
            <a:endParaRPr lang="en-GB" sz="1400" baseline="30000">
              <a:solidFill>
                <a:schemeClr val="accent1"/>
              </a:solidFill>
            </a:endParaRPr>
          </a:p>
        </p:txBody>
      </p:sp>
    </p:spTree>
    <p:extLst>
      <p:ext uri="{BB962C8B-B14F-4D97-AF65-F5344CB8AC3E}">
        <p14:creationId xmlns:p14="http://schemas.microsoft.com/office/powerpoint/2010/main" val="21176415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98710-9815-00BF-33C2-CBD37213E582}"/>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8F2588CE-2465-9320-24AC-C92CFB4168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A9803580-341D-7F73-5124-EBFC4A097C3E}"/>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16074251-B3A8-217E-DA0F-CA88605F4626}"/>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C90100A5-9E76-80D5-58AE-3C2323A27BA5}"/>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3234303F-3A28-AD07-37E5-F756109B6F87}"/>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DD8948DF-2803-06A3-16D0-5EA5C7361D07}"/>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B7F3BE21-2B4F-B473-782E-72080EB2CF77}"/>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FA5D2527-0AA9-E613-CF54-5CED5282024D}"/>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109DBCBA-4D08-F88A-2527-5BED5C66AF1F}"/>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7FB24AD8-2F15-0F36-04FC-6BF85A2050E7}"/>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DD096F84-E23B-0B0F-26D3-040C725DAE1F}"/>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34527F20-ECD8-F9CC-01EE-9DD7A7892502}"/>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1027470F-5EAD-6E53-7BE9-B5A3D371F12D}"/>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6FFA29A2-64B7-46CE-37C2-12DD0BCD63E5}"/>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DEA2A303-14D0-DC17-4AA8-03F536AB070E}"/>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58C9CF89-76AA-CF84-E303-12386F8FFA14}"/>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240FEF5F-1202-149C-605E-044D811D1885}"/>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D672761C-51AF-CA3C-4725-C25385CFB878}"/>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593D227D-23A3-B3C0-5914-58BFDEC4D1B2}"/>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D8BAD043-2B05-13FA-710C-748FD99F1E06}"/>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4B19E543-7D88-83FF-9155-AF3730882EB0}"/>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109EEB64-702D-BC65-2023-DE98F8EB6D98}"/>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9809EB39-D066-CC6B-2DF7-BBE4130E2212}"/>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52C5C687-6BA4-CFA3-315B-C8902D5290BE}"/>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336C66D6-E07F-8CA0-A6B1-FB77D72926C8}"/>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79E2C1DD-A457-6331-6624-A858CC5984F0}"/>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9A24E4A6-E7FD-DCCA-F008-3C923CBAA6D6}"/>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0D7D4E5F-6578-4B61-62EB-622B17BB7E4F}"/>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7FC317D2-D592-6F25-9F00-F74615FA6AF9}"/>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8FB23A13-F0C7-7703-5D2B-D295EAEF33F3}"/>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185BCBA5-93D5-088F-EF79-934A59CB01B0}"/>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124586AE-2450-E8EE-B011-49A2796A1DED}"/>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491E0C6B-B81F-12CC-15FA-99BBF4CAB4A5}"/>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69F0939F-6A32-023E-2618-898607FCD291}"/>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D36ADD2A-3694-C127-895F-86EBD76523C4}"/>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ACB5409F-4541-1969-EE40-872A94E0E5EF}"/>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D9E9C33C-8216-134C-2287-EE932A2EF281}"/>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8E080853-B6E9-D4B9-EC49-2A9D4A62AB54}"/>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4F938E75-5FE0-1A0C-16A7-F21272BDD3C2}"/>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F58D26CA-77DF-B04A-BE19-01F7AFEFCEBB}"/>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541E9091-92BC-BCEA-8448-B829D07DF59D}"/>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AE5A8B11-B8F4-BA85-9D6E-CB65584C28D3}"/>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E978DBA1-465C-0C09-2F60-9FE1230F829B}"/>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24738866-07FF-BFEA-8E45-FFA81B2155AD}"/>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46F46D42-054D-1186-074A-87DE07C87304}"/>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4A33B999-616D-7AA0-7A64-03FCF7067BB7}"/>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CB93A4CD-4A2A-7138-CBB2-619CCC56BBB3}"/>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5828B01C-8D03-4000-19ED-038D8A7BA92A}"/>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0EDF0B9D-4C51-B734-7C39-4E49D42B3F4D}"/>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79CA0A82-CF53-C81D-0864-F150B3C69358}"/>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3E55C48D-F679-2208-5B30-AC71E671ABF5}"/>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2FEF1D30-3350-022F-708F-7817476545A3}"/>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B37500D7-AFE9-B090-CECB-F4A932008B7D}"/>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7C4CD95C-CE32-356C-9488-0EF9F182D4A8}"/>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9913FD46-C546-49DC-F843-E1CED13044E0}"/>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2DA39D04-FED8-12B8-F4A7-5DE338EC21E1}"/>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7D86E784-3296-54B1-DB14-C55C5B0BADD6}"/>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958F950C-F99B-0C59-5157-4C122B4D5CE1}"/>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E2148159-28DE-9F03-2F4E-23E27B1C4610}"/>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C843D5C8-B446-1255-35C7-DF84C9A6889E}"/>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5C82D57D-4F30-3D8E-83D9-EEB870D22240}"/>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42371EA8-BD2E-5E8A-3FAE-3888EBFDE64D}"/>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29AAA9B5-E10B-D207-619A-D259600AFEBE}"/>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8B8B1618-8461-F8F5-9859-E4512D91DC2A}"/>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DCAC7673-BBA2-8351-8A58-256FFEFB6F5D}"/>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D49B0026-0673-A012-047A-AE0EA52CE129}"/>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37E9F83A-6278-0698-8B78-C7094A763C37}"/>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CB65A4A3-D9B6-FF52-B5BD-B9C26B6F30E8}"/>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9606D0A0-9091-F37E-A593-358EC3F7BE07}"/>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F056471D-693B-B580-E83C-61D096795E4C}"/>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6542A411-0BFB-8D28-525A-09E145B0D09C}"/>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1082C148-E5C6-7E46-77B6-641696523411}"/>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6A928967-B613-78FA-9D4A-D8927B89110D}"/>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A28944DB-1223-2DCF-0F42-254A2FCA4664}"/>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C5729C93-16E9-DDC8-5C46-D9DF67734D22}"/>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80573E04-CFEC-F2AB-691F-D6F678D6F255}"/>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F49B54F9-CFA8-4BA6-C191-FAF8201E7B28}"/>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F6E9F9A0-FC60-6A74-F7C1-89454AD66D77}"/>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289F81C2-1F76-7EAD-4003-7F35D248F091}"/>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53514A7A-99F6-625F-DD82-C60D1AC3D443}"/>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4FE07D4C-13E6-5454-884E-D6F28DF8BC59}"/>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1A0919C9-A1D0-D18B-80E1-24409757E4DE}"/>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5538C368-7F4A-DA5B-6EAD-4628DBB56F2E}"/>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100B18A5-3149-AE45-E550-A7713D2BB357}"/>
              </a:ext>
            </a:extLst>
          </p:cNvPr>
          <p:cNvSpPr/>
          <p:nvPr/>
        </p:nvSpPr>
        <p:spPr>
          <a:xfrm>
            <a:off x="4712599" y="1660122"/>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45B19756-0191-E164-AE91-78646C54B934}"/>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5BF69F3A-8C50-91B8-A42F-A4220E4EAC92}"/>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F440D231-1352-D3BE-4034-7DA9975D2C42}"/>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EAB65ED0-1F46-A2E1-A4E5-D4B6AFF704F5}"/>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C92E5444-A326-C660-1CA3-93CEA73B8B2B}"/>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15FD6F96-EFBC-3B1A-82FF-08D708381FCB}"/>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25ABA3B3-C565-8F7A-A143-84EDFE207856}"/>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F457620C-75BA-C157-6063-FAFDE607C763}"/>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C72E2FA1-5E6D-1A6A-5594-3DE58DC0138C}"/>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B1D2039E-00E7-D619-48B7-D4349DBD802C}"/>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78817207-312B-6E4D-5F83-11B1B5486482}"/>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97C1712F-7C1B-5CDE-35BF-D3527751FDDD}"/>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C7000A67-43AB-FBC5-8D84-FF98195E8559}"/>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146F8998-3E51-9F72-894E-520D4159DA8A}"/>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9BBA5D79-9E2C-A592-2A50-A7C99230CECE}"/>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3DA0CC7E-734B-1852-1DB4-1F5073A6F752}"/>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55320C41-8E85-DFA6-E237-564D12D5385D}"/>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8E765C24-8FE1-2D12-AA72-7C99C343CD26}"/>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7987C40-0555-F430-81C7-AB6F17C5CEEC}"/>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5F6262F4-4BAC-6BA0-7E91-EFD744623D7E}"/>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55977043-A653-AE40-F20D-AC457D84B43D}"/>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7EC97CBF-E1F4-A284-DC04-88D4DE0467D1}"/>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35BF4503-0F23-7412-B54F-E6EE9AC40A46}"/>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AD7D7505-1C6A-645D-AFAB-22DC773C3F3E}"/>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65A52FD9-EBB5-7EA1-FD6B-282953C96CDC}"/>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C99178B7-5667-D51B-7579-866D22646229}"/>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D56785F6-55F4-9B65-B86D-00F68B79AB38}"/>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6" name="TextBox 15">
            <a:extLst>
              <a:ext uri="{FF2B5EF4-FFF2-40B4-BE49-F238E27FC236}">
                <a16:creationId xmlns:a16="http://schemas.microsoft.com/office/drawing/2014/main" id="{012075A8-B95C-0F10-28E1-64E4BDB0259F}"/>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sp>
        <p:nvSpPr>
          <p:cNvPr id="21" name="TextBox 20">
            <a:extLst>
              <a:ext uri="{FF2B5EF4-FFF2-40B4-BE49-F238E27FC236}">
                <a16:creationId xmlns:a16="http://schemas.microsoft.com/office/drawing/2014/main" id="{FA6113CA-4150-C62E-58A4-E001B77FD5A6}"/>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7" name="TextBox 26">
            <a:extLst>
              <a:ext uri="{FF2B5EF4-FFF2-40B4-BE49-F238E27FC236}">
                <a16:creationId xmlns:a16="http://schemas.microsoft.com/office/drawing/2014/main" id="{A35B0276-27A8-D929-01F6-31303E3F3DC2}"/>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191" name="Rectangle 190">
            <a:extLst>
              <a:ext uri="{FF2B5EF4-FFF2-40B4-BE49-F238E27FC236}">
                <a16:creationId xmlns:a16="http://schemas.microsoft.com/office/drawing/2014/main" id="{2434859E-46D6-6F67-D16F-331FE78CA9F1}"/>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EC6A53F0-A487-42AC-7F34-E93089D18DB8}"/>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9" name="Rectangle 18">
            <a:extLst>
              <a:ext uri="{FF2B5EF4-FFF2-40B4-BE49-F238E27FC236}">
                <a16:creationId xmlns:a16="http://schemas.microsoft.com/office/drawing/2014/main" id="{03D42530-C689-533E-96B2-1165A2698A80}"/>
              </a:ext>
            </a:extLst>
          </p:cNvPr>
          <p:cNvSpPr/>
          <p:nvPr/>
        </p:nvSpPr>
        <p:spPr>
          <a:xfrm>
            <a:off x="2842136" y="1214576"/>
            <a:ext cx="2725885" cy="219389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DD4479A-6A88-5BB2-EC30-513AABA1EACD}"/>
              </a:ext>
            </a:extLst>
          </p:cNvPr>
          <p:cNvSpPr/>
          <p:nvPr/>
        </p:nvSpPr>
        <p:spPr>
          <a:xfrm>
            <a:off x="1082078" y="1210708"/>
            <a:ext cx="1761556" cy="264717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9707262-F739-09DA-D7E5-61EA92F55431}"/>
              </a:ext>
            </a:extLst>
          </p:cNvPr>
          <p:cNvSpPr/>
          <p:nvPr/>
        </p:nvSpPr>
        <p:spPr>
          <a:xfrm>
            <a:off x="1079084" y="4356594"/>
            <a:ext cx="4487440" cy="40010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CE15BB5-0FD7-B935-05C5-510497EE644E}"/>
              </a:ext>
            </a:extLst>
          </p:cNvPr>
          <p:cNvSpPr/>
          <p:nvPr/>
        </p:nvSpPr>
        <p:spPr>
          <a:xfrm>
            <a:off x="1082078" y="3857878"/>
            <a:ext cx="4487440" cy="49871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CD4C0F4-0111-71B2-4696-90CCDF628BAE}"/>
              </a:ext>
            </a:extLst>
          </p:cNvPr>
          <p:cNvSpPr/>
          <p:nvPr/>
        </p:nvSpPr>
        <p:spPr>
          <a:xfrm>
            <a:off x="2843633" y="3408467"/>
            <a:ext cx="2725886"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1058A775-8455-B6F3-8FED-6BA162634616}"/>
              </a:ext>
            </a:extLst>
          </p:cNvPr>
          <p:cNvSpPr/>
          <p:nvPr/>
        </p:nvSpPr>
        <p:spPr>
          <a:xfrm>
            <a:off x="1079084" y="4756704"/>
            <a:ext cx="2672180" cy="4987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41D22B9-B398-C2A8-EAA5-5B2D60612149}"/>
              </a:ext>
            </a:extLst>
          </p:cNvPr>
          <p:cNvSpPr/>
          <p:nvPr/>
        </p:nvSpPr>
        <p:spPr>
          <a:xfrm>
            <a:off x="1082077" y="5255418"/>
            <a:ext cx="4487439" cy="4001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F10F2FE1-07FF-744C-DF18-F4FE04B5B617}"/>
              </a:ext>
            </a:extLst>
          </p:cNvPr>
          <p:cNvPicPr>
            <a:picLocks noChangeAspect="1"/>
          </p:cNvPicPr>
          <p:nvPr/>
        </p:nvPicPr>
        <p:blipFill>
          <a:blip r:embed="rId4"/>
          <a:stretch>
            <a:fillRect/>
          </a:stretch>
        </p:blipFill>
        <p:spPr>
          <a:xfrm>
            <a:off x="5633695" y="1189659"/>
            <a:ext cx="6398837" cy="4680000"/>
          </a:xfrm>
          <a:prstGeom prst="rect">
            <a:avLst/>
          </a:prstGeom>
        </p:spPr>
      </p:pic>
      <p:sp>
        <p:nvSpPr>
          <p:cNvPr id="7" name="TextBox 6">
            <a:extLst>
              <a:ext uri="{FF2B5EF4-FFF2-40B4-BE49-F238E27FC236}">
                <a16:creationId xmlns:a16="http://schemas.microsoft.com/office/drawing/2014/main" id="{1520BE69-3FBB-97B4-F1BA-1CF1ADAEE4CA}"/>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Respiratory Infections in East Midlands (2023) </a:t>
            </a:r>
            <a:endParaRPr lang="en-GB" sz="1400" baseline="30000">
              <a:solidFill>
                <a:schemeClr val="accent1"/>
              </a:solidFill>
            </a:endParaRPr>
          </a:p>
        </p:txBody>
      </p:sp>
    </p:spTree>
    <p:extLst>
      <p:ext uri="{BB962C8B-B14F-4D97-AF65-F5344CB8AC3E}">
        <p14:creationId xmlns:p14="http://schemas.microsoft.com/office/powerpoint/2010/main" val="32902491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4A8B1-6CC8-54B2-C1D2-8F64C68A1A7F}"/>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6A78B69A-AA09-383F-24D9-D94BCC8F01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00F42539-5A9D-A9A2-9E7A-C0ACD1D608A1}"/>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8D7B9E38-53E3-059B-F31B-B3EA462B06D9}"/>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C00E308B-D0F6-265E-A93E-EA0BFCEA0B9A}"/>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5B86C0A7-FFCF-9DD6-FECE-A6BFD80D9F1C}"/>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35CD9116-B49C-0CFB-A092-8A6F8A1AF212}"/>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1C93844A-6A9C-357C-5022-A214FDCE1329}"/>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B60D2061-D804-0E59-F683-CCDF5C3068DF}"/>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48398985-EBE3-8354-15F0-5DFE17A0BE9F}"/>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76B80CB6-62EC-656E-DFD4-C4D956020561}"/>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ABA84853-C2E0-28C7-AF07-0D740B8341D9}"/>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49905ABC-5732-1B3B-8087-A76E592792D8}"/>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DAF24094-6035-FD79-C130-01239A98C1DB}"/>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9BFA90F4-273B-C6E9-7859-C77F30A83E43}"/>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5B3447F0-21EB-7C0E-323E-E5D5C3F7CCD6}"/>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197BB009-2FA0-19B9-BF78-A0FFEA60AA49}"/>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515C440C-677A-08E5-B92A-3E8E30187C91}"/>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FC4B6E12-E9DE-6674-208E-B57D8B2C4023}"/>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3299B849-1C3D-4AC1-CD22-AEC522F53E0D}"/>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4A0FE0C8-A2DF-990D-64B4-43711E15717B}"/>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D1620797-1041-322B-CE80-295F3097E9D1}"/>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ADC3FB67-DB0A-353F-5BA5-1AF4D4589E3E}"/>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2EFC2188-5878-FD2F-4BC9-CDA7BAAF6FEA}"/>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53D7CA38-8731-4C0B-A7A1-ED6F0B64B59F}"/>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029673DD-B541-5C8C-FEEE-AF0F96006D24}"/>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FCA1F4CB-10F1-9DFE-B43B-8C58C8760BA8}"/>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4C228E6E-4E98-E886-156D-872E2686FFA8}"/>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2D62FB09-07DF-E9EA-8DF3-04161717AF99}"/>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34853A8C-E9EC-6F10-09C0-C5AE639E903F}"/>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826EDE28-074D-1C57-C62F-0CFD406EAF9A}"/>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27584546-3F52-F63F-8BE5-173E4354B282}"/>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9EE7D802-BBF0-6400-C0B7-FC6D15B5382F}"/>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D21C4E3D-64D7-0383-5C1B-9B75654742F4}"/>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25E09516-D490-8FE1-23C5-0BD6E1E76E4C}"/>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14E107B9-21A3-0D14-41FF-65BA0F20326B}"/>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354515B3-7483-BAFA-91A5-CA1E7DA1CEBA}"/>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BB84DF6D-D2E5-066D-804F-D7A34C47FEC7}"/>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9F2BD8BC-7BA4-FA52-566D-6B1ED399B093}"/>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11686A29-1B7A-23D2-5E87-4DBFD61479EB}"/>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2A23BBC5-D7AD-8EF1-DC5A-1268C5C7C9FE}"/>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EDC39D58-DBAC-FBC9-6DDA-7EE4348A99BC}"/>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0DF4FA7F-D8CA-B345-7D58-AEE98BC3CF93}"/>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C6CA477B-AB90-1A82-06A9-E67B4165FE98}"/>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0A406A3F-5E2A-32B7-7FB6-A392A9283FBB}"/>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BCA33F3C-EB1C-BE07-AE7C-7964E15CF50C}"/>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CE156638-BF3D-170D-5E0A-16827BE2E1D6}"/>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EE39D442-F30B-2D2A-06C6-494F607750A0}"/>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4831F3FD-8BFC-E715-080F-92A01DD14532}"/>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A093710E-9A83-4D00-8DF0-4753C6A90AC9}"/>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520E8419-81EB-455E-6830-BE221CD74A98}"/>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98771CA0-7591-8CAD-9553-76F73E7D6DF4}"/>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7F7B5A7F-7969-8B4E-B1DA-73763D2860A8}"/>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8C196C83-8497-32E4-1E37-6B9CA39E113E}"/>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F7D51CC2-851D-7A26-5173-E6D2388B23FC}"/>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477064B2-825E-20A3-4BD0-C665AFB9EE7B}"/>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4AA9F7E6-C4CC-3993-10D6-8FA890B478D0}"/>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B3B3A87B-88E4-00EC-0D4F-B842F4E2B068}"/>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7AD17C0A-A100-BD92-34AE-3904BF914A1D}"/>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DE1A384F-7813-7954-ACC9-7828C9F904E3}"/>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3691AABD-C444-A7CF-4C9C-9C2AFE75784D}"/>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2F143A1A-AD50-79CC-27D1-A251F7A83416}"/>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4087AFF2-8012-283C-B85E-10776633CCFD}"/>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719776A8-0925-18B7-7ECF-069121C9181D}"/>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8A6D5768-D8D6-7A66-8D1C-5918F327696E}"/>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2179E93B-7FE4-1FAF-0541-2D1F804F1827}"/>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13B1BFF1-D990-4675-6C0A-91D3318522D4}"/>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1519D5E0-A2D7-6B32-276F-03B9B529094B}"/>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72ED8F10-9AD9-DA4F-1AA9-E6EA83E533AB}"/>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50D7CAB4-1D29-BE42-1A22-850508EEA97A}"/>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1F138878-CBA6-952A-C6F2-76375BDD197B}"/>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F5EDA09D-1873-D51E-94D6-ABEEE1B9C8C8}"/>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CE79EF6C-9052-EC0A-2D5C-CF1B5582B72D}"/>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B1AC4B74-D00D-AFA8-2BE2-5C6EF8371FE9}"/>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AAC6852B-E42D-0FFD-16AD-9F5148ADAF85}"/>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3EBDACA6-6D13-EED4-3D79-7A5DD7C05E10}"/>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4AE24835-7E91-646F-FBDF-6AE2C847634D}"/>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E0FD49E3-7012-9BF5-334B-6AB57C696B83}"/>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C797AB14-01FF-0557-3C65-D55CAFBC8B1B}"/>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AF02F126-F74A-F407-8858-402BE10BCFC4}"/>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68B428B4-7CC4-F7B3-622F-3AF7BABDE41B}"/>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28C2F0D6-71D0-9520-A973-1379848F274E}"/>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1D7A7FEA-DA20-4FBC-E553-BFBE3D087D6D}"/>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592959E6-FD82-188A-1232-B410A760E51E}"/>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F93F6D8C-5BDE-897B-83A8-063CE68835ED}"/>
              </a:ext>
            </a:extLst>
          </p:cNvPr>
          <p:cNvSpPr/>
          <p:nvPr/>
        </p:nvSpPr>
        <p:spPr>
          <a:xfrm>
            <a:off x="4712599" y="1660122"/>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1754F5D6-CEC9-24B5-1050-887EEBA6B7CD}"/>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F6EB22A8-F970-4C53-B89C-C1C183844EB0}"/>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DD17D7B7-0E0F-43F4-461F-C2AA97D0A73A}"/>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52A52842-0068-3CD8-FD2F-EF15EBA3D1EF}"/>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740FD1BA-B063-C515-DF05-2E121F89688A}"/>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57F748CA-CA24-677A-C7DA-F829EF23EB43}"/>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014AB05A-CB67-52D2-B27A-432E85C4E478}"/>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8E992678-1882-A3D7-E517-8174CBA81F9B}"/>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C157F246-0CE0-7D67-30A3-74D6020E10D2}"/>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87A34E2D-F18D-9822-3293-10533DDBFFF9}"/>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DD5DBA1A-7B69-5B98-7929-0384C3AB150A}"/>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82FA9EBF-FCCC-825C-5EDE-F18334CD3F5D}"/>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2192D1D7-E4E7-9DD3-4DBE-2608FF75CD63}"/>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EC3C3791-A9A4-66C9-7945-A14430B322DB}"/>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BB7B5B5C-7525-9ABB-6C93-D0B40EC6D7D1}"/>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ED0FFA06-2A48-677E-ADD6-D4BD22CF5581}"/>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98437755-ED50-EE70-8A08-F3D060A3FBC5}"/>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2415594E-1261-188A-6843-B5C8EAC6726A}"/>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51E7359-2A76-B022-758D-391BADF3BF2F}"/>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219684E0-7E75-2B29-4E87-370B93AFE817}"/>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49EBADCE-A892-DD90-E951-4BE53C3B9BEE}"/>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B05D9DD4-58FE-0A2B-C038-03BE99AE1361}"/>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223E1378-5303-963C-AABE-6DE4C96291EB}"/>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077D2935-01CA-1A75-6A89-2005A4E509C0}"/>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4B965CB0-C843-DEDF-C0A5-37AA53A42C17}"/>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57B19A11-100F-3DD7-2ED1-B8C83B0DA5C8}"/>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76DAD31B-E711-CD56-EB06-E1D9DDC7B287}"/>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6" name="TextBox 15">
            <a:extLst>
              <a:ext uri="{FF2B5EF4-FFF2-40B4-BE49-F238E27FC236}">
                <a16:creationId xmlns:a16="http://schemas.microsoft.com/office/drawing/2014/main" id="{D6C0AAB7-C675-F534-C99F-96DE73649ECD}"/>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sp>
        <p:nvSpPr>
          <p:cNvPr id="21" name="TextBox 20">
            <a:extLst>
              <a:ext uri="{FF2B5EF4-FFF2-40B4-BE49-F238E27FC236}">
                <a16:creationId xmlns:a16="http://schemas.microsoft.com/office/drawing/2014/main" id="{15F2C47E-B3AE-217F-9B92-1CD11F5B2244}"/>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7" name="TextBox 26">
            <a:extLst>
              <a:ext uri="{FF2B5EF4-FFF2-40B4-BE49-F238E27FC236}">
                <a16:creationId xmlns:a16="http://schemas.microsoft.com/office/drawing/2014/main" id="{06F4477D-29F5-DC2E-00FC-E6336F8B182B}"/>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191" name="Rectangle 190">
            <a:extLst>
              <a:ext uri="{FF2B5EF4-FFF2-40B4-BE49-F238E27FC236}">
                <a16:creationId xmlns:a16="http://schemas.microsoft.com/office/drawing/2014/main" id="{26FBAAB8-8CDC-C52D-C205-7DD48C4E9F05}"/>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A0B43A9C-9A1F-7671-64A3-AA5755B40C83}"/>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9" name="Rectangle 18">
            <a:extLst>
              <a:ext uri="{FF2B5EF4-FFF2-40B4-BE49-F238E27FC236}">
                <a16:creationId xmlns:a16="http://schemas.microsoft.com/office/drawing/2014/main" id="{3B9F5836-02CE-2EAE-3C5B-CAD8B8960D31}"/>
              </a:ext>
            </a:extLst>
          </p:cNvPr>
          <p:cNvSpPr/>
          <p:nvPr/>
        </p:nvSpPr>
        <p:spPr>
          <a:xfrm>
            <a:off x="2842136" y="1214576"/>
            <a:ext cx="2725885" cy="219389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1EE1971-C873-81BD-224F-58CFA268BD77}"/>
              </a:ext>
            </a:extLst>
          </p:cNvPr>
          <p:cNvSpPr/>
          <p:nvPr/>
        </p:nvSpPr>
        <p:spPr>
          <a:xfrm>
            <a:off x="1082078" y="1210708"/>
            <a:ext cx="1761556" cy="264717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03F4E86-B0FD-463E-3602-05D88456D61A}"/>
              </a:ext>
            </a:extLst>
          </p:cNvPr>
          <p:cNvSpPr/>
          <p:nvPr/>
        </p:nvSpPr>
        <p:spPr>
          <a:xfrm>
            <a:off x="1079084" y="4356594"/>
            <a:ext cx="4487440" cy="40010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FA0D8DE-5B23-F7AB-71D5-91847480F8EA}"/>
              </a:ext>
            </a:extLst>
          </p:cNvPr>
          <p:cNvSpPr/>
          <p:nvPr/>
        </p:nvSpPr>
        <p:spPr>
          <a:xfrm>
            <a:off x="1082078" y="3857878"/>
            <a:ext cx="4487440" cy="49871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03E88FD-BF07-397A-2976-8C7F36D74024}"/>
              </a:ext>
            </a:extLst>
          </p:cNvPr>
          <p:cNvSpPr/>
          <p:nvPr/>
        </p:nvSpPr>
        <p:spPr>
          <a:xfrm>
            <a:off x="2843633" y="3408467"/>
            <a:ext cx="2725886"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EF5F79B3-54FC-3564-437A-86644442445F}"/>
              </a:ext>
            </a:extLst>
          </p:cNvPr>
          <p:cNvSpPr/>
          <p:nvPr/>
        </p:nvSpPr>
        <p:spPr>
          <a:xfrm>
            <a:off x="2443524" y="4756704"/>
            <a:ext cx="3123000" cy="4987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F14E325-220A-FB92-A81A-8C3D6601ECD4}"/>
              </a:ext>
            </a:extLst>
          </p:cNvPr>
          <p:cNvSpPr/>
          <p:nvPr/>
        </p:nvSpPr>
        <p:spPr>
          <a:xfrm>
            <a:off x="1082077" y="5255416"/>
            <a:ext cx="4487439" cy="4001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7F452BAE-A01F-5A85-9EB5-F227E4261B89}"/>
              </a:ext>
            </a:extLst>
          </p:cNvPr>
          <p:cNvPicPr>
            <a:picLocks noChangeAspect="1"/>
          </p:cNvPicPr>
          <p:nvPr/>
        </p:nvPicPr>
        <p:blipFill>
          <a:blip r:embed="rId4"/>
          <a:stretch>
            <a:fillRect/>
          </a:stretch>
        </p:blipFill>
        <p:spPr>
          <a:xfrm>
            <a:off x="5721406" y="1259317"/>
            <a:ext cx="6320553" cy="4396906"/>
          </a:xfrm>
          <a:prstGeom prst="rect">
            <a:avLst/>
          </a:prstGeom>
        </p:spPr>
      </p:pic>
      <p:sp>
        <p:nvSpPr>
          <p:cNvPr id="7" name="TextBox 6">
            <a:extLst>
              <a:ext uri="{FF2B5EF4-FFF2-40B4-BE49-F238E27FC236}">
                <a16:creationId xmlns:a16="http://schemas.microsoft.com/office/drawing/2014/main" id="{DF488C00-FBC5-774B-BFB4-14A02D266B31}"/>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Diabetes &amp; Kidney Diseases in East Midlands (2023) </a:t>
            </a:r>
            <a:endParaRPr lang="en-GB" sz="1400" baseline="30000">
              <a:solidFill>
                <a:schemeClr val="accent1"/>
              </a:solidFill>
            </a:endParaRPr>
          </a:p>
        </p:txBody>
      </p:sp>
    </p:spTree>
    <p:extLst>
      <p:ext uri="{BB962C8B-B14F-4D97-AF65-F5344CB8AC3E}">
        <p14:creationId xmlns:p14="http://schemas.microsoft.com/office/powerpoint/2010/main" val="15201290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92681-5180-9FC1-656A-4CC0A1E317E0}"/>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567A1898-0953-28FB-DD4D-42F9300D2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3F437D75-E6F3-DAB0-FA06-6E3D9CA6BFC1}"/>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0564B2DA-A2FC-435A-4C9E-C29333DBEB21}"/>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3E752838-4B19-BD55-D2EA-8495FCF50F17}"/>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A52C7538-9020-212D-6A56-34C5A8708DC8}"/>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3A4FF463-EBED-8C31-B922-139B31EF7000}"/>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0DAF0E3D-0AB8-AE89-0C4C-0586C82D1345}"/>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D40990BA-46F5-1A1A-6033-0F6FBCC591B2}"/>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7315F5F5-4D38-B072-F2B3-CB4881694BE5}"/>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583C1259-997B-796B-0F55-E40784712E51}"/>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D8AEDE77-6FD4-D3CE-6A84-CAC005FE3469}"/>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A7502D1C-7666-C97A-E4B8-9526E2FD564E}"/>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61FB96AB-36A4-19A2-2A81-A32561F774EC}"/>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13D784EC-AD32-E430-72AD-91F8F39444E5}"/>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E51A13E9-7680-F18A-BE70-5E206DB0083C}"/>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4182947C-E0EE-D729-123E-25243DBE5694}"/>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AF28FF8D-6006-C770-0BB5-02429C57A41C}"/>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00183F97-037B-FEF0-37BF-1F9A32640C2F}"/>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CFDB1638-651F-86EF-53C4-B83256B52466}"/>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34F8ACD3-BC52-7028-990B-1CDBBAF32C2E}"/>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D0E9D5A9-08E3-D9AD-0019-CF6DAC72BB54}"/>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9439D32D-46B3-B811-0060-57E8BAF544A0}"/>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11BE6A76-3D26-1E9E-2B19-E60FF317F722}"/>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37D4CA33-E1CE-DDEE-0CAD-24A55F978CD9}"/>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65B965A3-D1D6-3805-A711-C7CF2A68DAFC}"/>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8EB2B076-D7C9-EF1B-61C6-8F050664348E}"/>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1355BF25-05D2-2EFE-6B2C-CBE9C6B9038B}"/>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BA9EF691-3C70-EFB5-EC66-BABE832295D5}"/>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0A95F5DB-375F-21C3-5FD4-7968B99C80A4}"/>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8B29494C-1EEC-D7FB-C17B-1213B5BF92E5}"/>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B99EC661-32A6-A488-354F-9A5A7CA153DF}"/>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ED53FFDB-A4C7-88C2-4393-CE5BE82F1162}"/>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B642961C-503F-84D7-8B92-498862C244DC}"/>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1BD8E5CE-9B18-6955-7972-82B52B4A6FCB}"/>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9D30800A-C453-3FB4-CDDC-A0CCDDFFB2A6}"/>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67E4C965-02BF-2026-078E-32D8B1502F89}"/>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BF9FF554-BCCE-B49D-E840-6CE3170CFBFD}"/>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C2ECED85-7302-2408-C77A-E2A964186F5C}"/>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6C39AFBC-9F6B-61BB-D780-250E065E8AB6}"/>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8AFA3BB3-0364-A380-35F0-75735BEC7DE7}"/>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55D4D177-40AF-817D-A989-9B869C964067}"/>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CD051BA9-FDCC-00E6-74D9-7EF6C12553F5}"/>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9B220B90-0C6D-12BF-60FD-84343AF7A6D4}"/>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4B8B565F-8F2F-B1A9-BCBF-F009E8AA0AAC}"/>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07B5A6A7-E3E7-422C-BFA9-45D22B4DEAC8}"/>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E2AC9677-D14F-9322-FCF9-78E0C5007C6B}"/>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7F3B3E64-9865-6A54-B221-FDCF81D644A0}"/>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0F0997C1-6E02-0EF5-019D-D42507A9C610}"/>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565D1022-A28C-6FFA-9C83-CAA3696723B6}"/>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BC73535D-65D4-C3F6-A229-C79B70EB09F0}"/>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CB5900A3-FDE9-730B-2564-10AFEF9D7886}"/>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392B152F-F413-7376-7B32-FA93C979C80D}"/>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23ACD464-7DD7-7782-730D-CA3A4DF8476C}"/>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8248F132-B83D-3788-12BB-3F6625ED11C8}"/>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7AD3A618-4E88-63E3-899E-626F7FC30B09}"/>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DB314DD7-9358-56FB-D5E9-C90552EB4531}"/>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2F12C347-D6C6-05DC-27D2-73A155AD8BE4}"/>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E13AF1D2-6EA2-9E40-6C49-D96E141832AB}"/>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9E6C1AF8-0290-4BB5-B06C-7B8ABA468605}"/>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D0ABCD4E-CAA8-E3C1-94DC-1E353776FFAC}"/>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651F5811-841F-126E-6228-FF047DD18754}"/>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7DC2FB76-1065-0EF3-7005-4CF815B6F2F6}"/>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76CA6051-5DC8-D069-E3A0-89DDAB1D38F7}"/>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B2E94321-FAE3-45C9-87FE-938541BD8BAA}"/>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DA81DCFA-D710-938D-D543-EEA87A5AB983}"/>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76876525-2C4B-D2BC-D0D0-FD0449E455EA}"/>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F84F0E95-F4C7-B561-7793-48D95AC4BA4C}"/>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D95FE52B-65BF-BFE8-3A6E-3D7F4F6C23A0}"/>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89F84630-246A-9481-B4CB-F832714398A9}"/>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B9182F31-7C93-7739-1894-2AA68D4EC87A}"/>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F5933FA5-52D4-2FEB-83C5-41F9124328F6}"/>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E3301D8C-B941-FE25-428F-C301AB894BFE}"/>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1852FA2C-A44B-1EF8-68E5-052EC324AF6A}"/>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C274601D-8893-FB25-90EE-9D87FF0F8A8E}"/>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45B229EC-C88B-CAAE-490C-1B81192F1380}"/>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BFE22D87-7E3A-6E9D-B958-CF0E3EFB7BB3}"/>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ADC6C9D1-4203-2B56-1441-8F9A7752B914}"/>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9D2D9592-7C9D-4E69-6E15-0F01D013663C}"/>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5ACC1856-1C5A-9903-737B-F34644E01E00}"/>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5704EB97-7E3D-803D-97A5-5188624AAD8E}"/>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87A72A81-5105-4FB0-8888-3C92F316138D}"/>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70C14656-AE73-6A28-B97D-D94B0F7D58A2}"/>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E11FE065-571A-BFC1-B42A-9DA37F9CC00B}"/>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6C30109E-7295-B948-D04F-71146F25ABD4}"/>
              </a:ext>
            </a:extLst>
          </p:cNvPr>
          <p:cNvSpPr/>
          <p:nvPr/>
        </p:nvSpPr>
        <p:spPr>
          <a:xfrm>
            <a:off x="4712599" y="1660122"/>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71176037-B395-3EFB-0A6D-93647C78A894}"/>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DF68182A-B9F1-604B-DBB8-C79CF42C4B5C}"/>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1E0B5578-F7F5-2B56-88F5-5E32B226BE3E}"/>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00DCA9F6-CADD-B6EB-72E4-0BA2EAC2E139}"/>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21AB9082-B068-47A3-3B90-FB050E676517}"/>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F2A3AA2B-EB8E-B683-2DF0-1BFC3B87F495}"/>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6F52C85F-43D9-B129-340C-D8BF8492CBC3}"/>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C8D4B749-BA0D-067F-2AA7-1ED3EFAF0B0C}"/>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55782053-DBCE-BA81-6FDB-9BC12BE3CB32}"/>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88E700D2-3969-3361-9B91-492F01B270E9}"/>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359D3C95-B1F2-F0CF-8DDC-20C56947ECC0}"/>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DBEE2B6E-D322-97F9-2D2B-419565B574D5}"/>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F0D75B56-056A-539A-F7C3-1C9E020B44F4}"/>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B5F788D1-83EC-40F1-C3F2-F2C87A20A859}"/>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6B2385B1-2439-955E-E8B7-966A4666B61D}"/>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C621F9DB-A433-E56D-8ED3-22A963F9A63C}"/>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207FF490-DCD6-847A-5B98-4FBB21DDD209}"/>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9E97D873-C250-17A6-B7E0-A90648E24971}"/>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6F9C2B87-CAAD-167C-35ED-4F4DB402FF37}"/>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9BA89A34-2CC5-D8EF-8E38-CF2718173807}"/>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8A9B5AEE-62D2-AE51-C30F-D6446E4B6268}"/>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EF083AF8-C90C-4EE9-4900-E0968014681B}"/>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DCC1A9A5-2C5E-698E-07E1-515D9804C9C9}"/>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B19D1FBB-0CFA-0AAD-E341-A992023B6026}"/>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F623E447-1133-F05E-94DE-80B2B8FA63B8}"/>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28157958-1370-F0B7-FB6F-EC8A9776B0C4}"/>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A5694565-EC17-3ACA-10CC-5A0956D10E23}"/>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6" name="TextBox 15">
            <a:extLst>
              <a:ext uri="{FF2B5EF4-FFF2-40B4-BE49-F238E27FC236}">
                <a16:creationId xmlns:a16="http://schemas.microsoft.com/office/drawing/2014/main" id="{C20EDE02-10D0-2318-C99C-D6BBD531D1E7}"/>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sp>
        <p:nvSpPr>
          <p:cNvPr id="21" name="TextBox 20">
            <a:extLst>
              <a:ext uri="{FF2B5EF4-FFF2-40B4-BE49-F238E27FC236}">
                <a16:creationId xmlns:a16="http://schemas.microsoft.com/office/drawing/2014/main" id="{AC9884A2-90C2-1E46-1AB1-09E286AB6A30}"/>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7" name="TextBox 26">
            <a:extLst>
              <a:ext uri="{FF2B5EF4-FFF2-40B4-BE49-F238E27FC236}">
                <a16:creationId xmlns:a16="http://schemas.microsoft.com/office/drawing/2014/main" id="{8D1D386C-3252-DD0D-B99C-FB89F5446E6E}"/>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191" name="Rectangle 190">
            <a:extLst>
              <a:ext uri="{FF2B5EF4-FFF2-40B4-BE49-F238E27FC236}">
                <a16:creationId xmlns:a16="http://schemas.microsoft.com/office/drawing/2014/main" id="{838906A5-0C60-B9D0-2045-7EE756108010}"/>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E3800B01-E1DB-294B-2010-B52C7F881DC3}"/>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9" name="Rectangle 18">
            <a:extLst>
              <a:ext uri="{FF2B5EF4-FFF2-40B4-BE49-F238E27FC236}">
                <a16:creationId xmlns:a16="http://schemas.microsoft.com/office/drawing/2014/main" id="{8E93C7FF-413B-4E3C-CF17-EF8F4B0DF33A}"/>
              </a:ext>
            </a:extLst>
          </p:cNvPr>
          <p:cNvSpPr/>
          <p:nvPr/>
        </p:nvSpPr>
        <p:spPr>
          <a:xfrm>
            <a:off x="2842136" y="1214576"/>
            <a:ext cx="2725885" cy="219389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8FFAA65-54FC-1876-C6E0-1ED45C8E1C2B}"/>
              </a:ext>
            </a:extLst>
          </p:cNvPr>
          <p:cNvSpPr/>
          <p:nvPr/>
        </p:nvSpPr>
        <p:spPr>
          <a:xfrm>
            <a:off x="1082078" y="1210708"/>
            <a:ext cx="1761556" cy="264717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13B3E3D-B7F8-4181-DB80-DA97DCCE59C2}"/>
              </a:ext>
            </a:extLst>
          </p:cNvPr>
          <p:cNvSpPr/>
          <p:nvPr/>
        </p:nvSpPr>
        <p:spPr>
          <a:xfrm>
            <a:off x="1079084" y="4356594"/>
            <a:ext cx="4487440" cy="40010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5C9AFC1-ECF7-77BA-972F-2DD9292BD569}"/>
              </a:ext>
            </a:extLst>
          </p:cNvPr>
          <p:cNvSpPr/>
          <p:nvPr/>
        </p:nvSpPr>
        <p:spPr>
          <a:xfrm>
            <a:off x="1082078" y="3857878"/>
            <a:ext cx="4487440" cy="49871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8D8A66F-734B-43EE-B597-BA7E72831509}"/>
              </a:ext>
            </a:extLst>
          </p:cNvPr>
          <p:cNvSpPr/>
          <p:nvPr/>
        </p:nvSpPr>
        <p:spPr>
          <a:xfrm>
            <a:off x="2843633" y="3408467"/>
            <a:ext cx="2725886"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3DE4D10-B862-4AB2-2408-EAC29CA3E6E8}"/>
              </a:ext>
            </a:extLst>
          </p:cNvPr>
          <p:cNvSpPr/>
          <p:nvPr/>
        </p:nvSpPr>
        <p:spPr>
          <a:xfrm>
            <a:off x="1079083" y="4756704"/>
            <a:ext cx="1307741" cy="4987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B8A8B12-15A4-C763-C8BF-393EEF74AD20}"/>
              </a:ext>
            </a:extLst>
          </p:cNvPr>
          <p:cNvSpPr/>
          <p:nvPr/>
        </p:nvSpPr>
        <p:spPr>
          <a:xfrm>
            <a:off x="1082077" y="5255416"/>
            <a:ext cx="4487439" cy="4001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CF8036A-5021-9570-E802-79D8942EA839}"/>
              </a:ext>
            </a:extLst>
          </p:cNvPr>
          <p:cNvSpPr/>
          <p:nvPr/>
        </p:nvSpPr>
        <p:spPr>
          <a:xfrm>
            <a:off x="3804969" y="4756704"/>
            <a:ext cx="1764550" cy="4987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F8E24216-D7A0-9BC2-9FA8-E8AF41F72436}"/>
              </a:ext>
            </a:extLst>
          </p:cNvPr>
          <p:cNvPicPr>
            <a:picLocks noChangeAspect="1"/>
          </p:cNvPicPr>
          <p:nvPr/>
        </p:nvPicPr>
        <p:blipFill>
          <a:blip r:embed="rId4"/>
          <a:srcRect/>
          <a:stretch>
            <a:fillRect/>
          </a:stretch>
        </p:blipFill>
        <p:spPr>
          <a:xfrm>
            <a:off x="5675018" y="1158348"/>
            <a:ext cx="6389977" cy="4711973"/>
          </a:xfrm>
          <a:prstGeom prst="rect">
            <a:avLst/>
          </a:prstGeom>
        </p:spPr>
      </p:pic>
      <p:sp>
        <p:nvSpPr>
          <p:cNvPr id="28" name="Rectangle 27">
            <a:extLst>
              <a:ext uri="{FF2B5EF4-FFF2-40B4-BE49-F238E27FC236}">
                <a16:creationId xmlns:a16="http://schemas.microsoft.com/office/drawing/2014/main" id="{BE5BD452-7354-9665-5780-9D5CDD7BDA33}"/>
              </a:ext>
            </a:extLst>
          </p:cNvPr>
          <p:cNvSpPr/>
          <p:nvPr/>
        </p:nvSpPr>
        <p:spPr>
          <a:xfrm>
            <a:off x="11187539" y="3243970"/>
            <a:ext cx="91440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37287D6-BE68-AAA8-DF54-476D71EDCB7A}"/>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10 Unintentional Injuries in East Midlands (2023) </a:t>
            </a:r>
            <a:endParaRPr lang="en-GB" sz="1400" baseline="30000">
              <a:solidFill>
                <a:schemeClr val="accent1"/>
              </a:solidFill>
            </a:endParaRPr>
          </a:p>
        </p:txBody>
      </p:sp>
    </p:spTree>
    <p:extLst>
      <p:ext uri="{BB962C8B-B14F-4D97-AF65-F5344CB8AC3E}">
        <p14:creationId xmlns:p14="http://schemas.microsoft.com/office/powerpoint/2010/main" val="31055245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C956F-4789-6A88-3B0D-1DEC4AC1CF8E}"/>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7F5F6751-9B76-0E6F-27E4-0CCEC2D28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F210A242-C5D4-9DCA-45A7-7090BED892ED}"/>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52828FA1-F7DC-7690-49EA-3870304A5E93}"/>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8E51A4D9-711A-A002-5DB2-366796EF183B}"/>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62851073-F790-843B-41A1-55D7A1588F69}"/>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248915BD-84CE-B0B2-2FB1-09F59FB6E363}"/>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84B15001-E698-C0B5-19E4-DC921A0DBFFC}"/>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042E6616-5661-21BC-4411-031929677A31}"/>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1421B3B0-BC6F-56DD-8BCB-83E62659D1AA}"/>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53552ADE-F510-328C-8DE3-A11C5B850F1E}"/>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F03B6803-591E-17F5-9D26-053A701D9217}"/>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6C96AD93-5752-DB37-E9C6-A3979E444A62}"/>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42591870-13AF-3035-A520-7B246CF5BBC3}"/>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E1C67796-500B-EDAB-1DAC-A970FAFB196F}"/>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D20B1CFC-6138-4A6E-C549-C6D5B88FEA39}"/>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15DFFFD2-8C76-4594-5814-8E2256EFBB63}"/>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27B40F88-AA77-3BA0-1E73-60DBAD80015B}"/>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4A1644CE-85FD-5961-2C06-63F1F5216A3F}"/>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D1971A7C-5064-746B-6D90-1B9A4F6FBE0E}"/>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5BCFBB98-FE6B-F459-A0A4-4268F7ADFA21}"/>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6A1FB2EC-CDFA-2FD4-AC01-76C8B556086E}"/>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C1F37E7F-6FC9-3AD7-2790-E055B2F28FB3}"/>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612A1E70-C91B-053C-89D1-B9E646370B6B}"/>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58AD946B-8256-2B90-0B58-B1751076A621}"/>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BC28B69F-9445-0541-02F2-789B51F90F38}"/>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37D0FDEA-BD49-AF89-BCF7-5E880563052A}"/>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3207982E-F4AE-7BB9-7FF5-28C015F54FA3}"/>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AD7EE523-71C5-2676-D3EA-9546431D476E}"/>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9D1E6E16-9922-07F0-41FC-92483FB9621D}"/>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F5AA64B9-DC77-7D15-3E0C-98088976DDEB}"/>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915CEABA-849C-2CE5-8133-EE268939B819}"/>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1FADBABB-B741-3F07-A14E-FAC9313EF490}"/>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803A0B64-DFBD-0CC5-6A24-045AE0CA826A}"/>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5B65F640-916C-36F1-AC12-11B54EB7266E}"/>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D9905AC8-2A33-ABAE-BD48-830204860B1D}"/>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98103902-1F8B-E608-E9E1-30251F0FDB47}"/>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408EEF85-2ABC-4C59-2268-3ACA62875E79}"/>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146E48D0-EFE8-B5B3-9787-9DC72B3D7B3B}"/>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D09A4706-C39B-9EA4-A884-8738B32E5197}"/>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02DAE675-68D2-92F3-5755-FB6B2CD1C4B4}"/>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58066E29-3F48-38D5-FFD3-86C8DA7D3D3D}"/>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F1473CBA-5EF5-419C-6942-F95DFC666253}"/>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5522574C-96F2-0D71-8A3C-D3223DE53DC9}"/>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545D58D3-C9F9-2A30-CD73-6E552B87AE4F}"/>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7C4BDF94-FF51-11A7-079A-22324A322CB5}"/>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0D14139A-7F74-EE30-838F-8B52B749493A}"/>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505CC948-3930-14C7-0DBB-CDA4BCB5FE48}"/>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AF3167AB-E222-E324-CC22-C0C4DF6CDD57}"/>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DBB33B8F-3EB5-D1BF-1AC4-75E7CA994DE1}"/>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00D95141-354D-CA02-3129-06DCA688C4D4}"/>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45D55003-3051-3504-C265-E3E2489387F1}"/>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CA23B3B0-1221-CCA1-AD66-0D2B4C24B78F}"/>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AC44C6D1-92DE-4D2D-5F79-60F30BF7D42F}"/>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16BE91E6-9481-3826-F61A-F5658A96D7D7}"/>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2340928B-BFB1-442D-2180-9E48E11BE22C}"/>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292C479E-6EB6-4142-DB6E-5D1007F5E274}"/>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27D316E1-B25E-DD2A-EF6E-3EB19B8B0C8F}"/>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E651431C-83EC-5E10-6283-B8D5BDA580A1}"/>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A6D9951D-27BB-87A8-0EDD-7D1AA322828F}"/>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823ACB95-DB6B-A6B6-3DDD-5935BBC1F166}"/>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D2CAC5B9-BE6E-9463-5D5C-03ADCEA6EEDA}"/>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3D2BEE22-EEB5-5AD4-EBFB-8E740CC88EF1}"/>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671DAD7D-8D24-DF5F-E599-44F7F4D9910C}"/>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DA187AAB-C2D6-1451-3612-71D922673305}"/>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F55FC5CF-5B3B-9D94-E1B1-D75A7C7587A6}"/>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CEAA71FF-260E-85BB-9FA8-A4B5BCCCE684}"/>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F95B1CAF-DBE6-79DD-0FE3-E9E774E4C91A}"/>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1C37AF31-A039-3A08-3649-67B931739588}"/>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B3B5417A-9697-6CC0-3BE5-096E56BBB888}"/>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C40C68F8-AABD-7EF0-C29A-9D1E3FA70065}"/>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3164C066-4398-3560-03AF-77E2E3B2ADA4}"/>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1F98D5EB-2883-3FD9-3251-F489AF17CF5E}"/>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58AD27C0-1A6E-F384-2697-32C4D0C83990}"/>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33161F64-9E84-9052-A891-96ABA346F8D1}"/>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F00C4DF2-86B7-AC5E-738E-8B8CD3301C58}"/>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D9098446-956B-3D20-2133-383C44D09578}"/>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731FE76D-307D-7021-A437-6327DEA395F5}"/>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D5EB7AF4-2AB2-D735-3397-8867614C35B2}"/>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EB5B98CE-9E8B-00DE-691B-5DD3893C0B5B}"/>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AFBFB51E-1A47-6056-05BF-F4E91C3268F5}"/>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3C611D73-C2CA-BB34-9E61-524D41483554}"/>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621AAC97-6CE2-3D6E-0BCC-3E0FB49D4317}"/>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BDB2A40F-29E9-18B0-F459-F91F80E2F07A}"/>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B99EECBE-C4B6-CEAF-31F2-64BDAE510805}"/>
              </a:ext>
            </a:extLst>
          </p:cNvPr>
          <p:cNvSpPr/>
          <p:nvPr/>
        </p:nvSpPr>
        <p:spPr>
          <a:xfrm>
            <a:off x="4712599" y="1660122"/>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DC6AD10B-B4B9-15B2-59DC-705F3CAC42AC}"/>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38B9D19D-03C1-6F46-8A81-89CACF7C3DA3}"/>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CE12528F-CEB6-6E0C-3068-204CDBFD4C62}"/>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44F94557-A231-0103-547A-1908A34A35FA}"/>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C5F6F271-A4E4-BEE9-804F-D44BD6DA0F0F}"/>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6AD714ED-637F-A8DC-76E3-B716319357FF}"/>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BB60EA7D-0753-40FD-8687-09785A035032}"/>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3C7C83EA-AE44-A7BC-FF13-A62B4993FA81}"/>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0F6738F0-351A-ED19-45B0-342EBF77DA9D}"/>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250F7051-4D18-31B8-098B-AC85F27D08E1}"/>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175DD593-411D-783B-567D-A3D2E2E61D28}"/>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7BB91E01-8345-34AC-5610-F772C8F8DF4A}"/>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F723C898-C59F-A5B8-5B70-6028DF63053F}"/>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933B4FE8-A45C-22FB-7481-931D738DF48B}"/>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54A7801E-8EBD-E67B-F19E-775071076A45}"/>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4949A20E-77CB-1CB5-2F96-332395B83FEC}"/>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2D6E7327-898D-00F7-6D02-9697BFACE3E2}"/>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52DB8807-529C-0538-689E-7A9C87B040C2}"/>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7A25E72-2146-650F-5A4A-B2ABD7641978}"/>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AAE1A870-45C7-0A64-F962-B38AE3BA7ED9}"/>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56457631-E8AD-1EC5-9411-FD9FFF8BA0E5}"/>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7A43E919-5640-6E22-02F2-B7A9AEF25498}"/>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5D8E418C-41E7-6319-AE84-6DEC76C254BC}"/>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8248BBCF-C49E-11BF-EAE0-C4A883E6F99B}"/>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1E1782BC-9688-D6E0-F245-9CAAE589207A}"/>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7A667307-978C-4BDA-E606-C0C4DBBC7B54}"/>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C7153F1D-6702-1F9E-31B2-004E93889490}"/>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6" name="TextBox 15">
            <a:extLst>
              <a:ext uri="{FF2B5EF4-FFF2-40B4-BE49-F238E27FC236}">
                <a16:creationId xmlns:a16="http://schemas.microsoft.com/office/drawing/2014/main" id="{3BBC8883-6876-F132-7DEF-221D359B5C37}"/>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sp>
        <p:nvSpPr>
          <p:cNvPr id="21" name="TextBox 20">
            <a:extLst>
              <a:ext uri="{FF2B5EF4-FFF2-40B4-BE49-F238E27FC236}">
                <a16:creationId xmlns:a16="http://schemas.microsoft.com/office/drawing/2014/main" id="{0FAD14D6-B18B-3F4B-7DC6-74157F64D777}"/>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7" name="TextBox 26">
            <a:extLst>
              <a:ext uri="{FF2B5EF4-FFF2-40B4-BE49-F238E27FC236}">
                <a16:creationId xmlns:a16="http://schemas.microsoft.com/office/drawing/2014/main" id="{4D5DC09E-A57A-77EA-419A-548A4D764327}"/>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191" name="Rectangle 190">
            <a:extLst>
              <a:ext uri="{FF2B5EF4-FFF2-40B4-BE49-F238E27FC236}">
                <a16:creationId xmlns:a16="http://schemas.microsoft.com/office/drawing/2014/main" id="{B3A6FCC4-299A-B525-AC40-D625CA8CA7AC}"/>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49C9B8B9-E625-83B3-1AB5-93D3FCE8FB12}"/>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9" name="Rectangle 18">
            <a:extLst>
              <a:ext uri="{FF2B5EF4-FFF2-40B4-BE49-F238E27FC236}">
                <a16:creationId xmlns:a16="http://schemas.microsoft.com/office/drawing/2014/main" id="{F1990549-7DB9-8CA1-5F38-DB894B9E4768}"/>
              </a:ext>
            </a:extLst>
          </p:cNvPr>
          <p:cNvSpPr/>
          <p:nvPr/>
        </p:nvSpPr>
        <p:spPr>
          <a:xfrm>
            <a:off x="2842136" y="1214576"/>
            <a:ext cx="2725885" cy="219389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B242DEF-EBF5-1E38-1D61-F43CDBC39FCE}"/>
              </a:ext>
            </a:extLst>
          </p:cNvPr>
          <p:cNvSpPr/>
          <p:nvPr/>
        </p:nvSpPr>
        <p:spPr>
          <a:xfrm>
            <a:off x="1082078" y="1210708"/>
            <a:ext cx="1761556" cy="264717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3D08162-EB9C-ABF9-BE1B-12EC1EC5D59A}"/>
              </a:ext>
            </a:extLst>
          </p:cNvPr>
          <p:cNvSpPr/>
          <p:nvPr/>
        </p:nvSpPr>
        <p:spPr>
          <a:xfrm>
            <a:off x="1079084" y="4356594"/>
            <a:ext cx="4487440" cy="40010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C3E200C0-0E00-9F8D-DD74-E3FF8359AC69}"/>
              </a:ext>
            </a:extLst>
          </p:cNvPr>
          <p:cNvSpPr/>
          <p:nvPr/>
        </p:nvSpPr>
        <p:spPr>
          <a:xfrm>
            <a:off x="1082078" y="3857878"/>
            <a:ext cx="4487440" cy="49871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1E5C0F0-3D2D-22B8-E09E-C4C8CB69C0EA}"/>
              </a:ext>
            </a:extLst>
          </p:cNvPr>
          <p:cNvSpPr/>
          <p:nvPr/>
        </p:nvSpPr>
        <p:spPr>
          <a:xfrm>
            <a:off x="2843633" y="3408467"/>
            <a:ext cx="2725886"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E0E260D6-90A2-80F5-F589-D721817A13F0}"/>
              </a:ext>
            </a:extLst>
          </p:cNvPr>
          <p:cNvSpPr/>
          <p:nvPr/>
        </p:nvSpPr>
        <p:spPr>
          <a:xfrm>
            <a:off x="1989709" y="5206116"/>
            <a:ext cx="3579807" cy="4494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7B1280C-7B09-EC8F-86DF-1F2C58461484}"/>
              </a:ext>
            </a:extLst>
          </p:cNvPr>
          <p:cNvSpPr/>
          <p:nvPr/>
        </p:nvSpPr>
        <p:spPr>
          <a:xfrm>
            <a:off x="1082078" y="4756704"/>
            <a:ext cx="4487441"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AE853ED5-90DA-68C3-6D37-5441AF51F8EF}"/>
              </a:ext>
            </a:extLst>
          </p:cNvPr>
          <p:cNvSpPr/>
          <p:nvPr/>
        </p:nvSpPr>
        <p:spPr>
          <a:xfrm>
            <a:off x="11187539" y="3243970"/>
            <a:ext cx="91440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B9AB6B35-8B80-CEE7-915F-EB9FC4C6D8A1}"/>
              </a:ext>
            </a:extLst>
          </p:cNvPr>
          <p:cNvSpPr txBox="1"/>
          <p:nvPr/>
        </p:nvSpPr>
        <p:spPr>
          <a:xfrm>
            <a:off x="80693" y="5553820"/>
            <a:ext cx="1557319" cy="738664"/>
          </a:xfrm>
          <a:prstGeom prst="rect">
            <a:avLst/>
          </a:prstGeom>
          <a:noFill/>
        </p:spPr>
        <p:txBody>
          <a:bodyPr wrap="square" rtlCol="0">
            <a:spAutoFit/>
          </a:bodyPr>
          <a:lstStyle/>
          <a:p>
            <a:r>
              <a:rPr lang="en-GB" sz="1400">
                <a:solidFill>
                  <a:sysClr val="windowText" lastClr="000000"/>
                </a:solidFill>
              </a:rPr>
              <a:t>Self harm + interpersonal violence</a:t>
            </a:r>
          </a:p>
        </p:txBody>
      </p:sp>
      <p:cxnSp>
        <p:nvCxnSpPr>
          <p:cNvPr id="25" name="Straight Connector 24">
            <a:extLst>
              <a:ext uri="{FF2B5EF4-FFF2-40B4-BE49-F238E27FC236}">
                <a16:creationId xmlns:a16="http://schemas.microsoft.com/office/drawing/2014/main" id="{D421AC45-9E17-681F-B3A2-C5E24019CF0F}"/>
              </a:ext>
            </a:extLst>
          </p:cNvPr>
          <p:cNvCxnSpPr>
            <a:cxnSpLocks/>
          </p:cNvCxnSpPr>
          <p:nvPr/>
        </p:nvCxnSpPr>
        <p:spPr>
          <a:xfrm flipV="1">
            <a:off x="914390" y="5442907"/>
            <a:ext cx="161073" cy="199496"/>
          </a:xfrm>
          <a:prstGeom prst="line">
            <a:avLst/>
          </a:prstGeom>
        </p:spPr>
        <p:style>
          <a:lnRef idx="2">
            <a:schemeClr val="dk1"/>
          </a:lnRef>
          <a:fillRef idx="0">
            <a:schemeClr val="dk1"/>
          </a:fillRef>
          <a:effectRef idx="1">
            <a:schemeClr val="dk1"/>
          </a:effectRef>
          <a:fontRef idx="minor">
            <a:schemeClr val="tx1"/>
          </a:fontRef>
        </p:style>
      </p:cxnSp>
      <p:pic>
        <p:nvPicPr>
          <p:cNvPr id="30" name="Picture 29">
            <a:extLst>
              <a:ext uri="{FF2B5EF4-FFF2-40B4-BE49-F238E27FC236}">
                <a16:creationId xmlns:a16="http://schemas.microsoft.com/office/drawing/2014/main" id="{F98C9E5A-FDCC-A650-0CC2-B823480B1ED8}"/>
              </a:ext>
            </a:extLst>
          </p:cNvPr>
          <p:cNvPicPr>
            <a:picLocks noChangeAspect="1"/>
          </p:cNvPicPr>
          <p:nvPr/>
        </p:nvPicPr>
        <p:blipFill>
          <a:blip r:embed="rId4"/>
          <a:stretch>
            <a:fillRect/>
          </a:stretch>
        </p:blipFill>
        <p:spPr>
          <a:xfrm>
            <a:off x="5608134" y="1273440"/>
            <a:ext cx="6572838" cy="4680000"/>
          </a:xfrm>
          <a:prstGeom prst="rect">
            <a:avLst/>
          </a:prstGeom>
        </p:spPr>
      </p:pic>
      <p:sp>
        <p:nvSpPr>
          <p:cNvPr id="23" name="TextBox 22">
            <a:extLst>
              <a:ext uri="{FF2B5EF4-FFF2-40B4-BE49-F238E27FC236}">
                <a16:creationId xmlns:a16="http://schemas.microsoft.com/office/drawing/2014/main" id="{1641AC6F-DD2A-05FF-7C0B-80B2FD554F8F}"/>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Self harm and interpersonal violence in East Midlands (2023) </a:t>
            </a:r>
            <a:endParaRPr lang="en-GB" sz="1400" baseline="30000">
              <a:solidFill>
                <a:schemeClr val="accent1"/>
              </a:solidFill>
            </a:endParaRPr>
          </a:p>
        </p:txBody>
      </p:sp>
    </p:spTree>
    <p:extLst>
      <p:ext uri="{BB962C8B-B14F-4D97-AF65-F5344CB8AC3E}">
        <p14:creationId xmlns:p14="http://schemas.microsoft.com/office/powerpoint/2010/main" val="613396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CA80D-F2D8-D1E8-2AAD-6806915C125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35B5DB1-574C-1137-ED58-0898BA999ACE}"/>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6104C816-2500-4A33-2CB3-B75EE5739727}"/>
              </a:ext>
            </a:extLst>
          </p:cNvPr>
          <p:cNvSpPr txBox="1"/>
          <p:nvPr/>
        </p:nvSpPr>
        <p:spPr>
          <a:xfrm>
            <a:off x="411479" y="1008934"/>
            <a:ext cx="11244811" cy="830997"/>
          </a:xfrm>
          <a:prstGeom prst="rect">
            <a:avLst/>
          </a:prstGeom>
          <a:noFill/>
        </p:spPr>
        <p:txBody>
          <a:bodyPr wrap="square" rtlCol="0">
            <a:spAutoFit/>
          </a:bodyPr>
          <a:lstStyle/>
          <a:p>
            <a:r>
              <a:rPr lang="en-GB" sz="2400"/>
              <a:t>By 2047, Lincolnshire will be home to around 20.2k fewer people aged 0-17 years old – a decrease of 14% from 2026.</a:t>
            </a:r>
          </a:p>
        </p:txBody>
      </p:sp>
      <p:sp>
        <p:nvSpPr>
          <p:cNvPr id="51" name="TextBox 50">
            <a:extLst>
              <a:ext uri="{FF2B5EF4-FFF2-40B4-BE49-F238E27FC236}">
                <a16:creationId xmlns:a16="http://schemas.microsoft.com/office/drawing/2014/main" id="{5DDF69E3-EF68-8DCF-4D10-7011EE51C4BE}"/>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4" name="Picture 3" descr="A black and yellow text&#10;&#10;AI-generated content may be incorrect.">
            <a:extLst>
              <a:ext uri="{FF2B5EF4-FFF2-40B4-BE49-F238E27FC236}">
                <a16:creationId xmlns:a16="http://schemas.microsoft.com/office/drawing/2014/main" id="{60DDA999-B8D8-F01E-8604-84133D375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pic>
        <p:nvPicPr>
          <p:cNvPr id="6" name="Picture 5">
            <a:extLst>
              <a:ext uri="{FF2B5EF4-FFF2-40B4-BE49-F238E27FC236}">
                <a16:creationId xmlns:a16="http://schemas.microsoft.com/office/drawing/2014/main" id="{12E1679A-9939-318C-F2F7-EB2F122BC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spTree>
    <p:extLst>
      <p:ext uri="{BB962C8B-B14F-4D97-AF65-F5344CB8AC3E}">
        <p14:creationId xmlns:p14="http://schemas.microsoft.com/office/powerpoint/2010/main" val="2347820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56425-A1A7-B15C-8EAF-C95B3A694894}"/>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794A9A44-EA47-DBBE-1543-9D3F5CD16A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0558E106-0D36-E693-BE5C-8DEC3E5803AC}"/>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8D148DAA-905A-BDEB-5F44-A69C149417FA}"/>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B82A6B5E-D1D4-6577-7EA2-43382CD7AB9A}"/>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D5BF8749-857D-FA32-1C53-EC6EC0067414}"/>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7061A85E-1080-6B8E-8FFD-F6A322E7276F}"/>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710AF4A6-9EC4-7C8B-DE3C-8420E21E4899}"/>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5FC21BFF-03BB-DA22-9A51-40DAAA88C88D}"/>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402180B9-3378-9749-04F8-663E97CC1FBE}"/>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EC15B059-18E6-FAA3-69FC-D21D37071BC9}"/>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0EB05E8F-8AD7-CC25-982F-D75235DCB779}"/>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21D72732-BF67-5433-8A1C-F09B8E413562}"/>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726EA866-71E3-61B5-1637-8DA933FDBE31}"/>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90827BC7-EB0A-A774-6F18-152B1EFC8F9D}"/>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1D68F2B8-069E-2273-44E3-354D301764CC}"/>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73B039B6-5816-3B8B-29FD-D91CEDD6F425}"/>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8A5858AF-A6E8-5D0E-6144-DB5399293193}"/>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EF7853F1-F43F-90B2-00EC-53FE99959E21}"/>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CA7F3E0F-40C3-D13B-F0C4-72A68ACC4F71}"/>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32F5C11E-5513-C39B-3E94-A02184B2B9B8}"/>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C9699311-218C-CF50-BA3C-DD22E176C1B9}"/>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79ED915E-4863-5BFB-F298-2FA18C101DD4}"/>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29116E71-6EFB-1B27-F140-1AC4B156E6CE}"/>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EEF53471-6800-7D40-7C2E-77EFA7A37663}"/>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8B54A53C-056F-DE2C-D0B9-C6FD8A525C62}"/>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CEE84899-77E5-216C-9353-C31B6AAE3926}"/>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FF435398-2353-E9D7-FE12-93BBD38B73E4}"/>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6BE7D5CF-0273-1456-0E3A-73694E095DBE}"/>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3BB26698-B3AB-F3AC-B894-18545356ACED}"/>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BF5C9DB3-7A76-CED4-D58E-5A721A0E3A6B}"/>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83FAF4F0-EC78-C9F1-D5B0-943095061154}"/>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25F586A5-180C-CDA7-5C65-D33ACB6454EC}"/>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21AE6468-6EE4-67A4-6C7A-A37221B1C076}"/>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B7694F6E-7E78-1562-0840-67F12D98591A}"/>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FB3D03DA-2546-1F9D-B9D6-8AD20C7288E2}"/>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09AEFC53-2E5C-9B5D-DDF6-1072B6CF292E}"/>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3F11642F-FA57-B2DB-D5E3-BDE376A1B77B}"/>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55F0D783-DB8B-8D5C-FC7F-A133256F9063}"/>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391A36AB-990B-A279-0C7F-8C80561CA220}"/>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27334CF7-101B-F709-4A0A-FFA01C178AE4}"/>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A43565DF-2564-9B34-B0EA-EF00D351AFB4}"/>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D118B367-9C7F-74B0-DA3E-2F46E7EFB2D3}"/>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22FD2795-13BF-6E9A-35B1-40442FA4F19E}"/>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2CAB9444-CB51-FC40-AF82-AC1F6227868E}"/>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87E25141-6EA0-2C86-68CF-37ABB5D27E1F}"/>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CA48CC41-662E-6482-B74F-8BD76BD1C8EC}"/>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B9514E24-84A5-02ED-4C2F-CDF431F29267}"/>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D0C2B0F0-4159-5193-0650-D2BF4DB70C57}"/>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9132CD44-5A70-7F01-D104-B32825FBA6A4}"/>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1B09E100-A04C-33C8-3BCA-0AD5570F751E}"/>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0E1FF189-BD04-1531-EBC1-A2D5D26E87C7}"/>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6C66D61B-D4AB-BB98-C78D-C22A26517490}"/>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566E822E-D3D8-FDA0-A5BF-2E355F92E994}"/>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2B5A135A-770E-53CE-4F19-4B1B071935A0}"/>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9B17D5CE-AFBE-D7C0-F93D-7A121836B6AF}"/>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43B2646E-6813-6520-A054-7CB79A517FD3}"/>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A328119E-AA8F-DCA7-5ADB-8CA4290ED533}"/>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35EA54BE-93C1-C999-F056-3FE9758886DC}"/>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910BFB99-C889-7F04-C2A1-623B4616D40E}"/>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4A4D328A-AEC4-9E2D-C984-D4A7477FC9EE}"/>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857261D0-3EA3-5B21-695C-064B50E0F7FF}"/>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DE125724-1CFF-9C5F-74E4-3D06A05CE080}"/>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AF422001-A728-A6F4-0351-7F0CCE77E67F}"/>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357DEC8E-DF77-37EF-9F2E-EFF6441D576C}"/>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B0D4EE2A-23D0-4448-A251-3639A6BABD3F}"/>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1AAB25E2-A569-E0B6-6467-FB1F61AA0C3E}"/>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A06625CE-9C65-9878-9AD3-8D6C53A7DD7E}"/>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C61365F9-EF65-41A6-8343-B0F078494C58}"/>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3FE99A0C-0E05-EE2C-2B29-5E06A68A5F65}"/>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4A86BB59-CEC3-B8F6-11AC-56920668A736}"/>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A0437D99-7271-213E-72C6-87FB345A216A}"/>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6192A550-2CA7-77D1-C919-2E43E2718AF9}"/>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3520E639-2A27-ED7F-EA48-7C91E4A746FD}"/>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B2C756B2-ED5C-C235-E089-36903807369C}"/>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B104D63B-7787-608F-3758-BC1DD9E912D3}"/>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E306768C-C55D-A6E9-2C60-8D776373B25A}"/>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5FB32DD2-245E-56B9-0E9C-F475AD7AE2E0}"/>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C48847AE-889D-B56D-C0B6-CCE4CF2EC830}"/>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650A9D56-D42F-5C2F-0159-14A7A0191D32}"/>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E0E6800C-C5A5-1CAC-B663-15CFFFA0BD97}"/>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3002B858-F3B0-6750-962A-E69874019CB0}"/>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3797B000-24A8-8487-B975-4F8EEAB63C46}"/>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FC00F82B-6156-DD77-8E66-D44ABE4602E8}"/>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DD77B435-888F-572F-14CE-3075AAF5B126}"/>
              </a:ext>
            </a:extLst>
          </p:cNvPr>
          <p:cNvSpPr/>
          <p:nvPr/>
        </p:nvSpPr>
        <p:spPr>
          <a:xfrm>
            <a:off x="4712599" y="1660122"/>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41778C79-FF4F-D4E3-6D03-A8C1186AFE1B}"/>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4D44227E-34E9-20AB-5B80-3EFB0EE03467}"/>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8FDEB5BA-6729-D49D-B488-C2471859FBCE}"/>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2E64B8D0-5668-1B14-34EC-29C221418800}"/>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7CF9232B-C958-438F-030C-D89867821AEC}"/>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44D9F610-3A24-F889-CA82-CE5DDECF2197}"/>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6BDC34DF-4057-19BD-2226-23A638E7FD55}"/>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ED84B561-4AD9-F707-5B0D-89B4C176FA3E}"/>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53074105-66C7-1711-7936-C0457417C76A}"/>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7112152A-FAA4-EBD7-0454-23BF3861EBF0}"/>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5D956FFF-53BA-2ED3-697D-F2D1C5C2688D}"/>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EFA5F0DC-CE60-9CDD-9191-06A28D3FFBDA}"/>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9C236CAF-15F2-AD94-AFEF-F8C8B7BA28A7}"/>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84626312-3B4B-82E0-E7FA-E36E90CDD619}"/>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A2269336-71D9-4B9C-339A-DFDF6A2EA243}"/>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E9C24EC2-DF76-A708-C334-D87D5865C484}"/>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C8E42DBA-EA97-5801-EA6A-6B1A54F677B3}"/>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0A907573-1374-5B12-1716-E51EE4859E98}"/>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F2798E5-E978-6533-A071-9A786B8BDE18}"/>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F37C54F1-D38E-B68A-3884-7292217B9576}"/>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740B208E-9A4F-78E7-F3B7-74C6181AFF07}"/>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F5453D0A-A1BA-F5AC-7EF6-8F13DE0E26EB}"/>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4CE87D32-8AB1-BD6C-F401-70632FD751AC}"/>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8FF50458-FE37-7AEA-8061-50158772EA70}"/>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F4117D0B-521B-E3E2-3538-4A3E8125D5F1}"/>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856632FD-F4E3-50D4-7B7D-2C0A2DB2C2D1}"/>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F5DADA46-744A-A8C4-2774-FE4E60592008}"/>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6" name="TextBox 15">
            <a:extLst>
              <a:ext uri="{FF2B5EF4-FFF2-40B4-BE49-F238E27FC236}">
                <a16:creationId xmlns:a16="http://schemas.microsoft.com/office/drawing/2014/main" id="{990998FD-BF04-9DCC-3773-BD75582855D2}"/>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sp>
        <p:nvSpPr>
          <p:cNvPr id="21" name="TextBox 20">
            <a:extLst>
              <a:ext uri="{FF2B5EF4-FFF2-40B4-BE49-F238E27FC236}">
                <a16:creationId xmlns:a16="http://schemas.microsoft.com/office/drawing/2014/main" id="{EF2A3A52-56E1-5FDB-44A1-8FF40569AD48}"/>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7" name="TextBox 26">
            <a:extLst>
              <a:ext uri="{FF2B5EF4-FFF2-40B4-BE49-F238E27FC236}">
                <a16:creationId xmlns:a16="http://schemas.microsoft.com/office/drawing/2014/main" id="{67B2E6A5-1066-D831-DC16-C52CAFC8AC86}"/>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191" name="Rectangle 190">
            <a:extLst>
              <a:ext uri="{FF2B5EF4-FFF2-40B4-BE49-F238E27FC236}">
                <a16:creationId xmlns:a16="http://schemas.microsoft.com/office/drawing/2014/main" id="{826E8031-45E5-23BC-6665-AA1A0F0A92E7}"/>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FB3B619F-61B6-7F27-9FC6-C401D59B3C81}"/>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9" name="Rectangle 18">
            <a:extLst>
              <a:ext uri="{FF2B5EF4-FFF2-40B4-BE49-F238E27FC236}">
                <a16:creationId xmlns:a16="http://schemas.microsoft.com/office/drawing/2014/main" id="{F560AE05-21C9-916B-89CF-E83323F2D912}"/>
              </a:ext>
            </a:extLst>
          </p:cNvPr>
          <p:cNvSpPr/>
          <p:nvPr/>
        </p:nvSpPr>
        <p:spPr>
          <a:xfrm>
            <a:off x="2842136" y="1214576"/>
            <a:ext cx="2725885" cy="219389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759B524D-0BB6-7DEE-1EA4-443437187626}"/>
              </a:ext>
            </a:extLst>
          </p:cNvPr>
          <p:cNvSpPr/>
          <p:nvPr/>
        </p:nvSpPr>
        <p:spPr>
          <a:xfrm>
            <a:off x="1082078" y="1210708"/>
            <a:ext cx="1761556" cy="264717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A7BCDCE-C960-C521-CFA8-9D6033B68C8F}"/>
              </a:ext>
            </a:extLst>
          </p:cNvPr>
          <p:cNvSpPr/>
          <p:nvPr/>
        </p:nvSpPr>
        <p:spPr>
          <a:xfrm>
            <a:off x="1079084" y="4356594"/>
            <a:ext cx="4487440" cy="40010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97E08A8-B903-E3E7-CF84-4982DFC96467}"/>
              </a:ext>
            </a:extLst>
          </p:cNvPr>
          <p:cNvSpPr/>
          <p:nvPr/>
        </p:nvSpPr>
        <p:spPr>
          <a:xfrm>
            <a:off x="1082078" y="3857878"/>
            <a:ext cx="4487440" cy="49871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D71D086-82C2-EEB7-0FAA-5D9CE10D9B8C}"/>
              </a:ext>
            </a:extLst>
          </p:cNvPr>
          <p:cNvSpPr/>
          <p:nvPr/>
        </p:nvSpPr>
        <p:spPr>
          <a:xfrm>
            <a:off x="2843633" y="3408467"/>
            <a:ext cx="2725886"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A475541A-7D36-CB29-D63D-1BC2A80A9FC6}"/>
              </a:ext>
            </a:extLst>
          </p:cNvPr>
          <p:cNvSpPr/>
          <p:nvPr/>
        </p:nvSpPr>
        <p:spPr>
          <a:xfrm>
            <a:off x="1082077" y="5206116"/>
            <a:ext cx="853925" cy="4494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FBE81F3-4C2D-226E-7E02-25185FF4C465}"/>
              </a:ext>
            </a:extLst>
          </p:cNvPr>
          <p:cNvSpPr/>
          <p:nvPr/>
        </p:nvSpPr>
        <p:spPr>
          <a:xfrm>
            <a:off x="1082078" y="4756704"/>
            <a:ext cx="4487441"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06DBBCB-7D72-9383-CAE1-8036C01339A5}"/>
              </a:ext>
            </a:extLst>
          </p:cNvPr>
          <p:cNvSpPr/>
          <p:nvPr/>
        </p:nvSpPr>
        <p:spPr>
          <a:xfrm>
            <a:off x="11187539" y="3243970"/>
            <a:ext cx="91440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BBB4F55-8AD5-7DE0-1596-4F3868026C84}"/>
              </a:ext>
            </a:extLst>
          </p:cNvPr>
          <p:cNvSpPr/>
          <p:nvPr/>
        </p:nvSpPr>
        <p:spPr>
          <a:xfrm>
            <a:off x="2897339" y="5206116"/>
            <a:ext cx="2673123" cy="4494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50951955-0217-25A2-E10F-917770D57956}"/>
              </a:ext>
            </a:extLst>
          </p:cNvPr>
          <p:cNvSpPr txBox="1"/>
          <p:nvPr/>
        </p:nvSpPr>
        <p:spPr>
          <a:xfrm>
            <a:off x="1704410" y="5719538"/>
            <a:ext cx="1557319" cy="523220"/>
          </a:xfrm>
          <a:prstGeom prst="rect">
            <a:avLst/>
          </a:prstGeom>
          <a:noFill/>
        </p:spPr>
        <p:txBody>
          <a:bodyPr wrap="square" rtlCol="0">
            <a:spAutoFit/>
          </a:bodyPr>
          <a:lstStyle/>
          <a:p>
            <a:r>
              <a:rPr lang="en-GB" sz="1400">
                <a:solidFill>
                  <a:sysClr val="windowText" lastClr="000000"/>
                </a:solidFill>
              </a:rPr>
              <a:t>Substance use disorders</a:t>
            </a:r>
          </a:p>
        </p:txBody>
      </p:sp>
      <p:cxnSp>
        <p:nvCxnSpPr>
          <p:cNvPr id="29" name="Straight Connector 28">
            <a:extLst>
              <a:ext uri="{FF2B5EF4-FFF2-40B4-BE49-F238E27FC236}">
                <a16:creationId xmlns:a16="http://schemas.microsoft.com/office/drawing/2014/main" id="{23C4E96F-A0BE-750D-55F2-94F487CCCE6B}"/>
              </a:ext>
            </a:extLst>
          </p:cNvPr>
          <p:cNvCxnSpPr>
            <a:cxnSpLocks/>
          </p:cNvCxnSpPr>
          <p:nvPr/>
        </p:nvCxnSpPr>
        <p:spPr>
          <a:xfrm flipV="1">
            <a:off x="2391551" y="5583616"/>
            <a:ext cx="0" cy="174506"/>
          </a:xfrm>
          <a:prstGeom prst="line">
            <a:avLst/>
          </a:prstGeom>
        </p:spPr>
        <p:style>
          <a:lnRef idx="2">
            <a:schemeClr val="dk1"/>
          </a:lnRef>
          <a:fillRef idx="0">
            <a:schemeClr val="dk1"/>
          </a:fillRef>
          <a:effectRef idx="1">
            <a:schemeClr val="dk1"/>
          </a:effectRef>
          <a:fontRef idx="minor">
            <a:schemeClr val="tx1"/>
          </a:fontRef>
        </p:style>
      </p:cxnSp>
      <p:pic>
        <p:nvPicPr>
          <p:cNvPr id="32" name="Picture 31">
            <a:extLst>
              <a:ext uri="{FF2B5EF4-FFF2-40B4-BE49-F238E27FC236}">
                <a16:creationId xmlns:a16="http://schemas.microsoft.com/office/drawing/2014/main" id="{F2C660B1-DD48-9964-31A2-5C1A5A236FED}"/>
              </a:ext>
            </a:extLst>
          </p:cNvPr>
          <p:cNvPicPr>
            <a:picLocks noChangeAspect="1"/>
          </p:cNvPicPr>
          <p:nvPr/>
        </p:nvPicPr>
        <p:blipFill>
          <a:blip r:embed="rId4"/>
          <a:stretch>
            <a:fillRect/>
          </a:stretch>
        </p:blipFill>
        <p:spPr>
          <a:xfrm>
            <a:off x="5633695" y="1068466"/>
            <a:ext cx="6185168" cy="4680000"/>
          </a:xfrm>
          <a:prstGeom prst="rect">
            <a:avLst/>
          </a:prstGeom>
        </p:spPr>
      </p:pic>
      <p:sp>
        <p:nvSpPr>
          <p:cNvPr id="18" name="TextBox 17">
            <a:extLst>
              <a:ext uri="{FF2B5EF4-FFF2-40B4-BE49-F238E27FC236}">
                <a16:creationId xmlns:a16="http://schemas.microsoft.com/office/drawing/2014/main" id="{BCC0C57F-2EE8-1789-8D60-D1FE2A7359A2}"/>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Substance use disorders in East Midlands (2023) </a:t>
            </a:r>
            <a:endParaRPr lang="en-GB" sz="1400" baseline="30000">
              <a:solidFill>
                <a:schemeClr val="accent1"/>
              </a:solidFill>
            </a:endParaRPr>
          </a:p>
        </p:txBody>
      </p:sp>
    </p:spTree>
    <p:extLst>
      <p:ext uri="{BB962C8B-B14F-4D97-AF65-F5344CB8AC3E}">
        <p14:creationId xmlns:p14="http://schemas.microsoft.com/office/powerpoint/2010/main" val="4002151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EAA27-B8E3-96EF-5F35-132C173C1142}"/>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F47CA7BE-93D5-228C-3D6E-4131E44FDD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699A40E5-6864-D382-6F72-F3DE7E9322BB}"/>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7B2FC6F9-E9E2-9201-7C60-715A69595CE6}"/>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B3DCA3B7-141C-6634-C39F-F0C81BFFB864}"/>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F6186CEE-C6E2-D8D1-8B19-1F9C758C0B51}"/>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49725A56-4796-315F-CB4E-E5B29C02284A}"/>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A57B3544-8639-5C4D-BDEA-F3EE4DF4A2FE}"/>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2BCE8AF8-CB26-4282-19A6-F198661D1486}"/>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3A6ED6B0-ECFD-192F-0169-F3BAD2A763BE}"/>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A13CE299-5C1C-331E-D30B-615DEF39D6F7}"/>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3AD30192-D309-3185-F0B1-20CC9DD030C8}"/>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566045C9-47ED-7038-C6A8-EA735078AEE2}"/>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935DBA45-070D-007D-A5AD-27E6A0B547FB}"/>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D4C1C037-F1B8-1482-D033-205B6A837410}"/>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0491260D-D242-EDEC-1238-4CA93D37A331}"/>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F9A3BAF8-CE6E-5C0F-9FF0-63EB357DD6BF}"/>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A0C465A2-0DC3-83E6-C7E6-FA8AB488FD3A}"/>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7A3A6B75-C8ED-36A8-5DEF-346DB1989C57}"/>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AE99552C-D547-4A63-E079-5A75A782463A}"/>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6D997ACB-6DC9-B981-3906-2FE0598FAFA1}"/>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C309C780-F688-0607-E036-8B19D11D021A}"/>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833EEED4-434F-7A02-4706-AC6D4F5BCF88}"/>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B522CA7C-81D7-047C-56CB-12D236E92030}"/>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35EDD091-3AA8-8ACA-0B53-304837341ED8}"/>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9BCB0E88-B1DD-C445-13B3-5552FFFFD0DF}"/>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A7251D51-502A-7A27-932D-60B5D98C5A1E}"/>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CE679317-64AC-E8B5-49A3-56119D2D2F8C}"/>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F474774A-68E6-55EA-046C-9039D5F25548}"/>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2333FAFC-ACED-04D3-7654-2C514467C6C0}"/>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725CF3FD-F845-84AE-8F06-2E32D0AF7F42}"/>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6DDF827B-4943-4ECC-AAAB-E5035D93A57F}"/>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0F7D9DAB-2A5D-0ECB-C043-21154FB16A51}"/>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9ABDB7EE-5412-320C-F528-6593368BB1BE}"/>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A7CF12AF-3721-98FB-430B-B51E3C791213}"/>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FEBDF29F-1993-AA39-BFAA-1A473090E5B9}"/>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DDF91D11-3C03-5586-5CD3-8C5614F7CA71}"/>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33B20569-252B-1B79-984E-4446E10442E4}"/>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DC6EF4C1-9979-9ED6-CE66-443F668B5594}"/>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C91E0F68-B519-293B-151D-512FC2DC8147}"/>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795DE741-64F6-5BBE-1BAA-A39795E72330}"/>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82F51BB7-5F5F-FCBC-5759-FDB218091A33}"/>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EAF9F56C-34F6-049D-597C-60DD9A1E811A}"/>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C9D4B3D3-D3C3-616B-1C64-1612A559053C}"/>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9ADDAB5F-BA1D-66E4-EEB7-4DE4435CCC81}"/>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054F8A06-FE33-72CC-1251-595FB02AD520}"/>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B4318007-495E-3A66-B526-5DE25F9434F4}"/>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639235BB-F415-0437-EE94-84B59015E756}"/>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086A08D9-362E-C1FF-DBBA-1279316C53BB}"/>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9186C81D-ED7C-4BF3-84C3-AF082A359CF1}"/>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31DE63FD-D8CC-8C64-00B5-E44BB744BDAC}"/>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E129F963-4321-07A9-7C78-90F640A15E7E}"/>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31040B91-7074-E512-594F-18D963A0552A}"/>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2D743173-459D-F1D2-7F48-44D2FBEEA7E1}"/>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EA970D22-2493-8E20-53DB-C7ABAE92388F}"/>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BF0C1D83-0A61-1C47-4ED1-7BA6C128B017}"/>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6FB72A45-F1AF-FC02-9A43-13E0820BE863}"/>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8DF20AB8-815D-4313-37C8-C06E613E699C}"/>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175969A0-336D-AB0F-AA14-382FE80179AE}"/>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B4093575-536D-0414-C175-433BD1041793}"/>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5AAA6904-0F51-24F8-05BC-D507F83CE2FA}"/>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E6750A04-AF7B-0C95-BF10-C2B7536C4377}"/>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EE7ADCAA-6EC2-0DAC-B4EC-E49F7922E581}"/>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78D7BF03-DC7F-E7E9-1C63-45D7CB42B775}"/>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7D7559E4-1A81-9211-1642-C3B19A07BC48}"/>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92C64F2C-590D-868D-C2EC-12EC90699C45}"/>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C36667A4-BD5F-B6B2-A5EE-C7EA399270C1}"/>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10ADAC99-E3DD-15FD-4B43-F7380F75BF80}"/>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0D65D0E9-C240-29B1-3EF0-4BC0FC4EFA39}"/>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EF96E5E0-8A6F-78DC-267C-5F0E6C40D13D}"/>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06C4EFBC-6C55-45D7-A468-A9300FE5DF52}"/>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EF22C9D6-B28A-CBED-75F6-31BF822FA146}"/>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C7421A70-DD3F-7B7A-48D7-EBA9DE1512FF}"/>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2DB31EDC-7C95-EB37-D0CA-3B1898A1107B}"/>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156ED826-F1FF-A90F-491B-26D6D3D96605}"/>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3C99DE3A-C152-6BA1-D16A-997EFDD45333}"/>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B6CBB03A-D575-28D8-4716-4F5F33D35128}"/>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4A4FBF5B-99A8-B85D-27CE-77126C888271}"/>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BFB0CA2B-ED78-6FCD-E056-657235FE0801}"/>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35491E4B-C250-82A6-A6FD-344E99C82E16}"/>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2FB785E4-157D-218F-0A88-A8704644B51B}"/>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000799A9-15A5-5378-1F9C-5B25E0AD19E6}"/>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E24863AD-4585-4D7F-54D6-A352C70DB49A}"/>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622DA467-D2C2-72B9-D380-C1F8500016E7}"/>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B0F065D7-5C58-22F4-C0DF-D059396B32EA}"/>
              </a:ext>
            </a:extLst>
          </p:cNvPr>
          <p:cNvSpPr/>
          <p:nvPr/>
        </p:nvSpPr>
        <p:spPr>
          <a:xfrm>
            <a:off x="4712599" y="1660122"/>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A35EA81F-DF27-4F5A-C208-0B78AC84A65E}"/>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53F6FA61-044D-92B1-EB50-694505700182}"/>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C24AC23F-0179-81F9-9602-3B38A6C2936E}"/>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32AB0836-DBC9-30D5-B1AC-13018D032DED}"/>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F8C649E4-D07E-8E02-C762-1D2EA7B715A7}"/>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0CE7AAE6-191B-AEB1-66CB-57AA8839AA2E}"/>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19F049D7-0D01-B894-7795-4CBE90486E0B}"/>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77D4BD49-5E67-9E89-7325-0116A27D9739}"/>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2870CC5A-9BA2-5FA9-C3B1-C6CBF037244D}"/>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34DCB448-C135-34E4-DD03-BD1B9CE3F3AE}"/>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D4228C53-25C2-D7E4-7275-4187219E1552}"/>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906B18B2-908C-49EB-309E-BE4342037A2C}"/>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30487CB9-AB47-EB8F-7DE8-D30904041B1D}"/>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343F1090-C17E-F15C-1AF6-C6AA1C7B5CD7}"/>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6DD9DA49-7BB5-8D8B-1A32-82F7A057054A}"/>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089CED5A-BC35-B591-B1A9-8E633EA088BF}"/>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D6138418-25BB-17C1-B313-21C64E40212B}"/>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087D7D14-8E29-8930-4EAB-1300601A4BE6}"/>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701F6221-A04A-F9D2-7462-0B6D5B992C30}"/>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63912CDF-C18D-9CFB-C2E8-6EF52ACC4F3C}"/>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3D8CFD80-BF27-CE08-CC40-AB1EA49A10C3}"/>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6E13D78A-1A0A-0CC3-AEE7-DE57DEAF6F87}"/>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F545C748-C134-6F92-36F6-D25CCE652952}"/>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7870563F-214F-D0B3-D1B1-FA05CB5A375C}"/>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64677A33-599F-4102-BBBF-0C7FE438FBED}"/>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1CEE9487-1FEE-7B94-4ADE-0D98F77F1140}"/>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77E89B3C-3B80-5B5D-DDB9-7A0DDA170F30}"/>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6" name="TextBox 15">
            <a:extLst>
              <a:ext uri="{FF2B5EF4-FFF2-40B4-BE49-F238E27FC236}">
                <a16:creationId xmlns:a16="http://schemas.microsoft.com/office/drawing/2014/main" id="{EE32B5F6-E8FD-352C-20E8-A134011171ED}"/>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sp>
        <p:nvSpPr>
          <p:cNvPr id="21" name="TextBox 20">
            <a:extLst>
              <a:ext uri="{FF2B5EF4-FFF2-40B4-BE49-F238E27FC236}">
                <a16:creationId xmlns:a16="http://schemas.microsoft.com/office/drawing/2014/main" id="{48C9E4AA-2F70-58CD-33C1-282EB2F39783}"/>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7" name="TextBox 26">
            <a:extLst>
              <a:ext uri="{FF2B5EF4-FFF2-40B4-BE49-F238E27FC236}">
                <a16:creationId xmlns:a16="http://schemas.microsoft.com/office/drawing/2014/main" id="{9EB2DDA8-F1F2-59FE-91A6-5C6C6FA091A8}"/>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191" name="Rectangle 190">
            <a:extLst>
              <a:ext uri="{FF2B5EF4-FFF2-40B4-BE49-F238E27FC236}">
                <a16:creationId xmlns:a16="http://schemas.microsoft.com/office/drawing/2014/main" id="{8A79903B-C970-4ADD-89C4-DD4254A67892}"/>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E4CA1377-1115-2255-4056-17350974DCF6}"/>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9" name="Rectangle 18">
            <a:extLst>
              <a:ext uri="{FF2B5EF4-FFF2-40B4-BE49-F238E27FC236}">
                <a16:creationId xmlns:a16="http://schemas.microsoft.com/office/drawing/2014/main" id="{165187FE-1330-632F-DF27-F27D43F1B95F}"/>
              </a:ext>
            </a:extLst>
          </p:cNvPr>
          <p:cNvSpPr/>
          <p:nvPr/>
        </p:nvSpPr>
        <p:spPr>
          <a:xfrm>
            <a:off x="2842136" y="1214576"/>
            <a:ext cx="2725885" cy="219389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806AE12-F65B-5627-B730-7E58A3A85F65}"/>
              </a:ext>
            </a:extLst>
          </p:cNvPr>
          <p:cNvSpPr/>
          <p:nvPr/>
        </p:nvSpPr>
        <p:spPr>
          <a:xfrm>
            <a:off x="1082078" y="1210708"/>
            <a:ext cx="1761556" cy="264717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3FFE6F5-B0A1-3659-A743-26311ACB2982}"/>
              </a:ext>
            </a:extLst>
          </p:cNvPr>
          <p:cNvSpPr/>
          <p:nvPr/>
        </p:nvSpPr>
        <p:spPr>
          <a:xfrm>
            <a:off x="1079084" y="4356594"/>
            <a:ext cx="4487440" cy="40010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FB95D920-01AB-253A-891B-261E06327698}"/>
              </a:ext>
            </a:extLst>
          </p:cNvPr>
          <p:cNvSpPr/>
          <p:nvPr/>
        </p:nvSpPr>
        <p:spPr>
          <a:xfrm>
            <a:off x="1082078" y="3857878"/>
            <a:ext cx="4487440" cy="49871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2140A2E-C349-41B0-F5A7-5E5E22DF4482}"/>
              </a:ext>
            </a:extLst>
          </p:cNvPr>
          <p:cNvSpPr/>
          <p:nvPr/>
        </p:nvSpPr>
        <p:spPr>
          <a:xfrm>
            <a:off x="2843633" y="3408467"/>
            <a:ext cx="2725886"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50BFD31-E0D8-B76E-1C20-BA0513A5A964}"/>
              </a:ext>
            </a:extLst>
          </p:cNvPr>
          <p:cNvSpPr/>
          <p:nvPr/>
        </p:nvSpPr>
        <p:spPr>
          <a:xfrm>
            <a:off x="1082077" y="5206116"/>
            <a:ext cx="853925" cy="4494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6349EC8-30F0-3DCF-9FB5-2E570B2B09A2}"/>
              </a:ext>
            </a:extLst>
          </p:cNvPr>
          <p:cNvSpPr/>
          <p:nvPr/>
        </p:nvSpPr>
        <p:spPr>
          <a:xfrm>
            <a:off x="1082078" y="4756704"/>
            <a:ext cx="4487441"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6A97293B-CAEF-3E88-9443-3A44AFC17395}"/>
              </a:ext>
            </a:extLst>
          </p:cNvPr>
          <p:cNvSpPr/>
          <p:nvPr/>
        </p:nvSpPr>
        <p:spPr>
          <a:xfrm>
            <a:off x="11187539" y="3243970"/>
            <a:ext cx="91440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E6D6CBE7-A7A9-1EBD-0F8E-83983B6DEAB3}"/>
              </a:ext>
            </a:extLst>
          </p:cNvPr>
          <p:cNvSpPr/>
          <p:nvPr/>
        </p:nvSpPr>
        <p:spPr>
          <a:xfrm>
            <a:off x="1936003" y="5206116"/>
            <a:ext cx="907631" cy="4494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D25A26C-8DD5-78AF-990B-86ACD28B6A4C}"/>
              </a:ext>
            </a:extLst>
          </p:cNvPr>
          <p:cNvSpPr/>
          <p:nvPr/>
        </p:nvSpPr>
        <p:spPr>
          <a:xfrm>
            <a:off x="3351153" y="5206116"/>
            <a:ext cx="2218366" cy="4494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22DFDEF-9632-1744-24EC-149D812820E5}"/>
              </a:ext>
            </a:extLst>
          </p:cNvPr>
          <p:cNvSpPr txBox="1"/>
          <p:nvPr/>
        </p:nvSpPr>
        <p:spPr>
          <a:xfrm>
            <a:off x="3104127" y="5719538"/>
            <a:ext cx="1557319" cy="523220"/>
          </a:xfrm>
          <a:prstGeom prst="rect">
            <a:avLst/>
          </a:prstGeom>
          <a:noFill/>
        </p:spPr>
        <p:txBody>
          <a:bodyPr wrap="square" rtlCol="0">
            <a:spAutoFit/>
          </a:bodyPr>
          <a:lstStyle/>
          <a:p>
            <a:r>
              <a:rPr lang="en-GB" sz="1400">
                <a:solidFill>
                  <a:sysClr val="windowText" lastClr="000000"/>
                </a:solidFill>
              </a:rPr>
              <a:t>Maternal &amp; neonatal</a:t>
            </a:r>
          </a:p>
        </p:txBody>
      </p:sp>
      <p:cxnSp>
        <p:nvCxnSpPr>
          <p:cNvPr id="30" name="Straight Connector 29">
            <a:extLst>
              <a:ext uri="{FF2B5EF4-FFF2-40B4-BE49-F238E27FC236}">
                <a16:creationId xmlns:a16="http://schemas.microsoft.com/office/drawing/2014/main" id="{2876CBF1-9991-446D-F63E-2D6449DC1B53}"/>
              </a:ext>
            </a:extLst>
          </p:cNvPr>
          <p:cNvCxnSpPr>
            <a:cxnSpLocks/>
          </p:cNvCxnSpPr>
          <p:nvPr/>
        </p:nvCxnSpPr>
        <p:spPr>
          <a:xfrm flipH="1" flipV="1">
            <a:off x="3104127" y="5583616"/>
            <a:ext cx="115392" cy="189109"/>
          </a:xfrm>
          <a:prstGeom prst="line">
            <a:avLst/>
          </a:prstGeom>
        </p:spPr>
        <p:style>
          <a:lnRef idx="2">
            <a:schemeClr val="dk1"/>
          </a:lnRef>
          <a:fillRef idx="0">
            <a:schemeClr val="dk1"/>
          </a:fillRef>
          <a:effectRef idx="1">
            <a:schemeClr val="dk1"/>
          </a:effectRef>
          <a:fontRef idx="minor">
            <a:schemeClr val="tx1"/>
          </a:fontRef>
        </p:style>
      </p:cxnSp>
      <p:pic>
        <p:nvPicPr>
          <p:cNvPr id="33" name="Picture 32">
            <a:extLst>
              <a:ext uri="{FF2B5EF4-FFF2-40B4-BE49-F238E27FC236}">
                <a16:creationId xmlns:a16="http://schemas.microsoft.com/office/drawing/2014/main" id="{9E98DFD6-2A59-647D-D330-0894CF1EC580}"/>
              </a:ext>
            </a:extLst>
          </p:cNvPr>
          <p:cNvPicPr>
            <a:picLocks noChangeAspect="1"/>
          </p:cNvPicPr>
          <p:nvPr/>
        </p:nvPicPr>
        <p:blipFill>
          <a:blip r:embed="rId4"/>
          <a:stretch>
            <a:fillRect/>
          </a:stretch>
        </p:blipFill>
        <p:spPr>
          <a:xfrm>
            <a:off x="5633695" y="1117770"/>
            <a:ext cx="6340645" cy="4680000"/>
          </a:xfrm>
          <a:prstGeom prst="rect">
            <a:avLst/>
          </a:prstGeom>
        </p:spPr>
      </p:pic>
      <p:sp>
        <p:nvSpPr>
          <p:cNvPr id="26" name="TextBox 25">
            <a:extLst>
              <a:ext uri="{FF2B5EF4-FFF2-40B4-BE49-F238E27FC236}">
                <a16:creationId xmlns:a16="http://schemas.microsoft.com/office/drawing/2014/main" id="{91DB0177-B1D5-D7F2-33EC-0FE6432A4A69}"/>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Maternal &amp; Neonatal disorders in East Midlands (2023) </a:t>
            </a:r>
            <a:endParaRPr lang="en-GB" sz="1400" baseline="30000">
              <a:solidFill>
                <a:schemeClr val="accent1"/>
              </a:solidFill>
            </a:endParaRPr>
          </a:p>
        </p:txBody>
      </p:sp>
    </p:spTree>
    <p:extLst>
      <p:ext uri="{BB962C8B-B14F-4D97-AF65-F5344CB8AC3E}">
        <p14:creationId xmlns:p14="http://schemas.microsoft.com/office/powerpoint/2010/main" val="16770064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8106E-9CF1-6E91-5EA3-3F75B7EC6820}"/>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1B35D9D2-79A4-73FC-0EE4-9434ADB06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FBDC13EE-2E0D-BF03-FF63-B352EBA3BED4}"/>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a:t>
            </a:r>
          </a:p>
        </p:txBody>
      </p:sp>
      <p:sp>
        <p:nvSpPr>
          <p:cNvPr id="51" name="TextBox 50">
            <a:extLst>
              <a:ext uri="{FF2B5EF4-FFF2-40B4-BE49-F238E27FC236}">
                <a16:creationId xmlns:a16="http://schemas.microsoft.com/office/drawing/2014/main" id="{B02E59C1-3E55-FA34-1A84-BFCA683D7D8A}"/>
              </a:ext>
            </a:extLst>
          </p:cNvPr>
          <p:cNvSpPr txBox="1"/>
          <p:nvPr/>
        </p:nvSpPr>
        <p:spPr>
          <a:xfrm>
            <a:off x="475488" y="6251350"/>
            <a:ext cx="9336024" cy="400110"/>
          </a:xfrm>
          <a:prstGeom prst="rect">
            <a:avLst/>
          </a:prstGeom>
          <a:noFill/>
        </p:spPr>
        <p:txBody>
          <a:bodyPr wrap="square" rtlCol="0">
            <a:spAutoFit/>
          </a:bodyPr>
          <a:lstStyle/>
          <a:p>
            <a:r>
              <a:rPr lang="en-GB" sz="1000"/>
              <a:t>Sources: Institute for Health Metrics and Evaluation (IHME). GBD Compare Data Visualization. Seattle, WA: IHME, University of Washington, 2025. Available from </a:t>
            </a:r>
            <a:r>
              <a:rPr lang="en-GB" sz="1000">
                <a:hlinkClick r:id="rId3" tooltip="(opens in a new window)"/>
              </a:rPr>
              <a:t>https://vizhub.healthdata.org/gbd-compare</a:t>
            </a:r>
            <a:r>
              <a:rPr lang="en-GB" sz="1000"/>
              <a:t>. (Accessed Feb 2026)</a:t>
            </a:r>
          </a:p>
        </p:txBody>
      </p:sp>
      <p:sp>
        <p:nvSpPr>
          <p:cNvPr id="3" name="Rectangle 2">
            <a:extLst>
              <a:ext uri="{FF2B5EF4-FFF2-40B4-BE49-F238E27FC236}">
                <a16:creationId xmlns:a16="http://schemas.microsoft.com/office/drawing/2014/main" id="{1CCAB0DC-580B-54EE-67C5-0C814200DE34}"/>
              </a:ext>
            </a:extLst>
          </p:cNvPr>
          <p:cNvSpPr/>
          <p:nvPr/>
        </p:nvSpPr>
        <p:spPr>
          <a:xfrm>
            <a:off x="1082078" y="1210710"/>
            <a:ext cx="4487441" cy="129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ectangle 131">
            <a:extLst>
              <a:ext uri="{FF2B5EF4-FFF2-40B4-BE49-F238E27FC236}">
                <a16:creationId xmlns:a16="http://schemas.microsoft.com/office/drawing/2014/main" id="{09072314-F7CE-842F-1ACB-5366E50EAB15}"/>
              </a:ext>
            </a:extLst>
          </p:cNvPr>
          <p:cNvSpPr/>
          <p:nvPr/>
        </p:nvSpPr>
        <p:spPr>
          <a:xfrm>
            <a:off x="108207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63ED5344-0935-0AB5-7855-FB633318BC73}"/>
              </a:ext>
            </a:extLst>
          </p:cNvPr>
          <p:cNvSpPr/>
          <p:nvPr/>
        </p:nvSpPr>
        <p:spPr>
          <a:xfrm>
            <a:off x="108207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3BC6AC3A-E9C7-61FD-148E-B9019F846FA3}"/>
              </a:ext>
            </a:extLst>
          </p:cNvPr>
          <p:cNvSpPr/>
          <p:nvPr/>
        </p:nvSpPr>
        <p:spPr>
          <a:xfrm>
            <a:off x="108207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a:extLst>
              <a:ext uri="{FF2B5EF4-FFF2-40B4-BE49-F238E27FC236}">
                <a16:creationId xmlns:a16="http://schemas.microsoft.com/office/drawing/2014/main" id="{3E171F92-8C82-175C-5F37-955613828F32}"/>
              </a:ext>
            </a:extLst>
          </p:cNvPr>
          <p:cNvSpPr/>
          <p:nvPr/>
        </p:nvSpPr>
        <p:spPr>
          <a:xfrm>
            <a:off x="1082079" y="3008358"/>
            <a:ext cx="448744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a:extLst>
              <a:ext uri="{FF2B5EF4-FFF2-40B4-BE49-F238E27FC236}">
                <a16:creationId xmlns:a16="http://schemas.microsoft.com/office/drawing/2014/main" id="{031CE84F-9196-CB33-B902-D97CEE4CB55F}"/>
              </a:ext>
            </a:extLst>
          </p:cNvPr>
          <p:cNvSpPr/>
          <p:nvPr/>
        </p:nvSpPr>
        <p:spPr>
          <a:xfrm>
            <a:off x="1082079" y="3091258"/>
            <a:ext cx="4044096" cy="7666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a:extLst>
              <a:ext uri="{FF2B5EF4-FFF2-40B4-BE49-F238E27FC236}">
                <a16:creationId xmlns:a16="http://schemas.microsoft.com/office/drawing/2014/main" id="{9666CBC2-CD2A-A8DF-E48D-03DFD1B2E5F8}"/>
              </a:ext>
            </a:extLst>
          </p:cNvPr>
          <p:cNvSpPr/>
          <p:nvPr/>
        </p:nvSpPr>
        <p:spPr>
          <a:xfrm>
            <a:off x="1082079" y="3907182"/>
            <a:ext cx="1307740" cy="728308"/>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4A3F0317-82AB-F5F5-B8B7-9106D232CD5C}"/>
              </a:ext>
            </a:extLst>
          </p:cNvPr>
          <p:cNvSpPr/>
          <p:nvPr/>
        </p:nvSpPr>
        <p:spPr>
          <a:xfrm>
            <a:off x="108207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a:extLst>
              <a:ext uri="{FF2B5EF4-FFF2-40B4-BE49-F238E27FC236}">
                <a16:creationId xmlns:a16="http://schemas.microsoft.com/office/drawing/2014/main" id="{C80A2D9B-0DDF-3EA8-0822-CEE2059D468B}"/>
              </a:ext>
            </a:extLst>
          </p:cNvPr>
          <p:cNvSpPr/>
          <p:nvPr/>
        </p:nvSpPr>
        <p:spPr>
          <a:xfrm>
            <a:off x="1082078" y="4806006"/>
            <a:ext cx="1217769"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a:extLst>
              <a:ext uri="{FF2B5EF4-FFF2-40B4-BE49-F238E27FC236}">
                <a16:creationId xmlns:a16="http://schemas.microsoft.com/office/drawing/2014/main" id="{B08D7D5D-DF1D-BBA4-A09D-AB0FBA027EBE}"/>
              </a:ext>
            </a:extLst>
          </p:cNvPr>
          <p:cNvSpPr/>
          <p:nvPr/>
        </p:nvSpPr>
        <p:spPr>
          <a:xfrm>
            <a:off x="1082078" y="5255420"/>
            <a:ext cx="853925"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a:extLst>
              <a:ext uri="{FF2B5EF4-FFF2-40B4-BE49-F238E27FC236}">
                <a16:creationId xmlns:a16="http://schemas.microsoft.com/office/drawing/2014/main" id="{127AC44C-5B1F-2E2E-26B5-15B8B4375679}"/>
              </a:ext>
            </a:extLst>
          </p:cNvPr>
          <p:cNvSpPr/>
          <p:nvPr/>
        </p:nvSpPr>
        <p:spPr>
          <a:xfrm>
            <a:off x="153589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Rectangle 142">
            <a:extLst>
              <a:ext uri="{FF2B5EF4-FFF2-40B4-BE49-F238E27FC236}">
                <a16:creationId xmlns:a16="http://schemas.microsoft.com/office/drawing/2014/main" id="{C2D15E21-30DE-61C4-BB82-D17B9318F13A}"/>
              </a:ext>
            </a:extLst>
          </p:cNvPr>
          <p:cNvSpPr/>
          <p:nvPr/>
        </p:nvSpPr>
        <p:spPr>
          <a:xfrm>
            <a:off x="153589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10F2580B-6A90-9FC3-4999-C62DD9CDC17C}"/>
              </a:ext>
            </a:extLst>
          </p:cNvPr>
          <p:cNvSpPr/>
          <p:nvPr/>
        </p:nvSpPr>
        <p:spPr>
          <a:xfrm>
            <a:off x="153589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1D08D328-AFAA-17B3-ED54-3E27701B9A58}"/>
              </a:ext>
            </a:extLst>
          </p:cNvPr>
          <p:cNvSpPr/>
          <p:nvPr/>
        </p:nvSpPr>
        <p:spPr>
          <a:xfrm>
            <a:off x="1535894"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Rectangle 145">
            <a:extLst>
              <a:ext uri="{FF2B5EF4-FFF2-40B4-BE49-F238E27FC236}">
                <a16:creationId xmlns:a16="http://schemas.microsoft.com/office/drawing/2014/main" id="{C033119B-B376-AA6B-2CFD-DE30D26F323F}"/>
              </a:ext>
            </a:extLst>
          </p:cNvPr>
          <p:cNvSpPr/>
          <p:nvPr/>
        </p:nvSpPr>
        <p:spPr>
          <a:xfrm>
            <a:off x="153589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Rectangle 146">
            <a:extLst>
              <a:ext uri="{FF2B5EF4-FFF2-40B4-BE49-F238E27FC236}">
                <a16:creationId xmlns:a16="http://schemas.microsoft.com/office/drawing/2014/main" id="{0484B4B5-2F67-3DC9-D7B1-8261E92D0190}"/>
              </a:ext>
            </a:extLst>
          </p:cNvPr>
          <p:cNvSpPr/>
          <p:nvPr/>
        </p:nvSpPr>
        <p:spPr>
          <a:xfrm>
            <a:off x="153589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angle 147">
            <a:extLst>
              <a:ext uri="{FF2B5EF4-FFF2-40B4-BE49-F238E27FC236}">
                <a16:creationId xmlns:a16="http://schemas.microsoft.com/office/drawing/2014/main" id="{76E5BF36-87B9-64EA-C88C-10BE90775428}"/>
              </a:ext>
            </a:extLst>
          </p:cNvPr>
          <p:cNvSpPr/>
          <p:nvPr/>
        </p:nvSpPr>
        <p:spPr>
          <a:xfrm>
            <a:off x="1535894"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Rectangle 148">
            <a:extLst>
              <a:ext uri="{FF2B5EF4-FFF2-40B4-BE49-F238E27FC236}">
                <a16:creationId xmlns:a16="http://schemas.microsoft.com/office/drawing/2014/main" id="{2E3A2CA2-C6AA-E18D-E7C5-EE7C6A7BD386}"/>
              </a:ext>
            </a:extLst>
          </p:cNvPr>
          <p:cNvSpPr/>
          <p:nvPr/>
        </p:nvSpPr>
        <p:spPr>
          <a:xfrm>
            <a:off x="1535894"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E3700F6E-3748-A1C0-E89A-5FEB226612A2}"/>
              </a:ext>
            </a:extLst>
          </p:cNvPr>
          <p:cNvSpPr/>
          <p:nvPr/>
        </p:nvSpPr>
        <p:spPr>
          <a:xfrm>
            <a:off x="1535894"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2921435E-229F-3E01-91CD-4DF1FE2BE5BB}"/>
              </a:ext>
            </a:extLst>
          </p:cNvPr>
          <p:cNvSpPr/>
          <p:nvPr/>
        </p:nvSpPr>
        <p:spPr>
          <a:xfrm>
            <a:off x="1535894" y="5255420"/>
            <a:ext cx="400110" cy="400110"/>
          </a:xfrm>
          <a:prstGeom prst="rect">
            <a:avLst/>
          </a:prstGeom>
          <a:solidFill>
            <a:srgbClr val="E59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93DFFB65-7C7B-C9A2-F4CD-C68A2FD92317}"/>
              </a:ext>
            </a:extLst>
          </p:cNvPr>
          <p:cNvSpPr/>
          <p:nvPr/>
        </p:nvSpPr>
        <p:spPr>
          <a:xfrm>
            <a:off x="198970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C09CB358-D3EA-B811-72C7-37B213273E17}"/>
              </a:ext>
            </a:extLst>
          </p:cNvPr>
          <p:cNvSpPr/>
          <p:nvPr/>
        </p:nvSpPr>
        <p:spPr>
          <a:xfrm>
            <a:off x="198970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Rectangle 153">
            <a:extLst>
              <a:ext uri="{FF2B5EF4-FFF2-40B4-BE49-F238E27FC236}">
                <a16:creationId xmlns:a16="http://schemas.microsoft.com/office/drawing/2014/main" id="{5F059CE7-F68E-51A6-41D0-97836F760AEF}"/>
              </a:ext>
            </a:extLst>
          </p:cNvPr>
          <p:cNvSpPr/>
          <p:nvPr/>
        </p:nvSpPr>
        <p:spPr>
          <a:xfrm>
            <a:off x="198970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EA934518-5E52-B67F-2D55-DD19EB05E06A}"/>
              </a:ext>
            </a:extLst>
          </p:cNvPr>
          <p:cNvSpPr/>
          <p:nvPr/>
        </p:nvSpPr>
        <p:spPr>
          <a:xfrm>
            <a:off x="1989709" y="2558946"/>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24F99E55-9DC0-4BD1-8030-333034CC1F94}"/>
              </a:ext>
            </a:extLst>
          </p:cNvPr>
          <p:cNvSpPr/>
          <p:nvPr/>
        </p:nvSpPr>
        <p:spPr>
          <a:xfrm>
            <a:off x="198970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70786476-213D-4084-A5E6-C06E782DEA9C}"/>
              </a:ext>
            </a:extLst>
          </p:cNvPr>
          <p:cNvSpPr/>
          <p:nvPr/>
        </p:nvSpPr>
        <p:spPr>
          <a:xfrm>
            <a:off x="198970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Rectangle 157">
            <a:extLst>
              <a:ext uri="{FF2B5EF4-FFF2-40B4-BE49-F238E27FC236}">
                <a16:creationId xmlns:a16="http://schemas.microsoft.com/office/drawing/2014/main" id="{32873B93-35CA-3DC8-9682-624EAA227408}"/>
              </a:ext>
            </a:extLst>
          </p:cNvPr>
          <p:cNvSpPr/>
          <p:nvPr/>
        </p:nvSpPr>
        <p:spPr>
          <a:xfrm>
            <a:off x="1989709" y="3907182"/>
            <a:ext cx="400110" cy="400110"/>
          </a:xfrm>
          <a:prstGeom prst="rect">
            <a:avLst/>
          </a:prstGeom>
          <a:solidFill>
            <a:srgbClr val="A02B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Rectangle 158">
            <a:extLst>
              <a:ext uri="{FF2B5EF4-FFF2-40B4-BE49-F238E27FC236}">
                <a16:creationId xmlns:a16="http://schemas.microsoft.com/office/drawing/2014/main" id="{66A7F4A2-45E6-8358-7215-DB405B451BE7}"/>
              </a:ext>
            </a:extLst>
          </p:cNvPr>
          <p:cNvSpPr/>
          <p:nvPr/>
        </p:nvSpPr>
        <p:spPr>
          <a:xfrm>
            <a:off x="1989709" y="4356594"/>
            <a:ext cx="400110"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Rectangle 159">
            <a:extLst>
              <a:ext uri="{FF2B5EF4-FFF2-40B4-BE49-F238E27FC236}">
                <a16:creationId xmlns:a16="http://schemas.microsoft.com/office/drawing/2014/main" id="{FD0FD636-3C9E-F867-D867-794054CC3CE5}"/>
              </a:ext>
            </a:extLst>
          </p:cNvPr>
          <p:cNvSpPr/>
          <p:nvPr/>
        </p:nvSpPr>
        <p:spPr>
          <a:xfrm>
            <a:off x="1989709" y="4806006"/>
            <a:ext cx="400110" cy="400110"/>
          </a:xfrm>
          <a:prstGeom prst="rect">
            <a:avLst/>
          </a:prstGeom>
          <a:solidFill>
            <a:srgbClr val="DBB6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51F9E9DF-2B1F-C48E-FE39-13A44205E4E7}"/>
              </a:ext>
            </a:extLst>
          </p:cNvPr>
          <p:cNvSpPr/>
          <p:nvPr/>
        </p:nvSpPr>
        <p:spPr>
          <a:xfrm>
            <a:off x="1989709" y="5255420"/>
            <a:ext cx="400110"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Rectangle 161">
            <a:extLst>
              <a:ext uri="{FF2B5EF4-FFF2-40B4-BE49-F238E27FC236}">
                <a16:creationId xmlns:a16="http://schemas.microsoft.com/office/drawing/2014/main" id="{FE3B1ADC-0B75-9DA7-1455-238A8B1132E6}"/>
              </a:ext>
            </a:extLst>
          </p:cNvPr>
          <p:cNvSpPr/>
          <p:nvPr/>
        </p:nvSpPr>
        <p:spPr>
          <a:xfrm>
            <a:off x="244352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tangle 162">
            <a:extLst>
              <a:ext uri="{FF2B5EF4-FFF2-40B4-BE49-F238E27FC236}">
                <a16:creationId xmlns:a16="http://schemas.microsoft.com/office/drawing/2014/main" id="{5C37418A-C492-0BCC-EE8D-B616A381FDC4}"/>
              </a:ext>
            </a:extLst>
          </p:cNvPr>
          <p:cNvSpPr/>
          <p:nvPr/>
        </p:nvSpPr>
        <p:spPr>
          <a:xfrm>
            <a:off x="244352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24FC6B06-4EC8-8AF3-019B-EC5B8A3D0F6A}"/>
              </a:ext>
            </a:extLst>
          </p:cNvPr>
          <p:cNvSpPr/>
          <p:nvPr/>
        </p:nvSpPr>
        <p:spPr>
          <a:xfrm>
            <a:off x="244352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1E5BBD50-8302-A2BE-8C6F-B5F65045AE7B}"/>
              </a:ext>
            </a:extLst>
          </p:cNvPr>
          <p:cNvSpPr/>
          <p:nvPr/>
        </p:nvSpPr>
        <p:spPr>
          <a:xfrm>
            <a:off x="1082079" y="2388430"/>
            <a:ext cx="1761555" cy="570626"/>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Rectangle 165">
            <a:extLst>
              <a:ext uri="{FF2B5EF4-FFF2-40B4-BE49-F238E27FC236}">
                <a16:creationId xmlns:a16="http://schemas.microsoft.com/office/drawing/2014/main" id="{9CF11CEB-390F-E128-6CC1-F64AE0E10D5B}"/>
              </a:ext>
            </a:extLst>
          </p:cNvPr>
          <p:cNvSpPr/>
          <p:nvPr/>
        </p:nvSpPr>
        <p:spPr>
          <a:xfrm>
            <a:off x="244352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39CA9670-955F-69D6-DD25-B2A30C6CC93B}"/>
              </a:ext>
            </a:extLst>
          </p:cNvPr>
          <p:cNvSpPr/>
          <p:nvPr/>
        </p:nvSpPr>
        <p:spPr>
          <a:xfrm>
            <a:off x="244352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A7BEF5C8-77D4-3A8E-79BC-801A94AC8C16}"/>
              </a:ext>
            </a:extLst>
          </p:cNvPr>
          <p:cNvSpPr/>
          <p:nvPr/>
        </p:nvSpPr>
        <p:spPr>
          <a:xfrm>
            <a:off x="244352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D1E4C5A7-04FD-DA37-B709-F1C4941AC874}"/>
              </a:ext>
            </a:extLst>
          </p:cNvPr>
          <p:cNvSpPr/>
          <p:nvPr/>
        </p:nvSpPr>
        <p:spPr>
          <a:xfrm>
            <a:off x="1082078" y="4356594"/>
            <a:ext cx="1761556" cy="40011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Rectangle 169">
            <a:extLst>
              <a:ext uri="{FF2B5EF4-FFF2-40B4-BE49-F238E27FC236}">
                <a16:creationId xmlns:a16="http://schemas.microsoft.com/office/drawing/2014/main" id="{A3E11426-30C8-0B3B-8874-5F2BACD3B5B2}"/>
              </a:ext>
            </a:extLst>
          </p:cNvPr>
          <p:cNvSpPr/>
          <p:nvPr/>
        </p:nvSpPr>
        <p:spPr>
          <a:xfrm>
            <a:off x="2443524"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Rectangle 170">
            <a:extLst>
              <a:ext uri="{FF2B5EF4-FFF2-40B4-BE49-F238E27FC236}">
                <a16:creationId xmlns:a16="http://schemas.microsoft.com/office/drawing/2014/main" id="{7D027DA5-E09E-739C-C2B4-2A8B00479D33}"/>
              </a:ext>
            </a:extLst>
          </p:cNvPr>
          <p:cNvSpPr/>
          <p:nvPr/>
        </p:nvSpPr>
        <p:spPr>
          <a:xfrm>
            <a:off x="2299847" y="5255420"/>
            <a:ext cx="543787" cy="40011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499FC50B-A344-1EBC-749F-0D747262AAB0}"/>
              </a:ext>
            </a:extLst>
          </p:cNvPr>
          <p:cNvSpPr/>
          <p:nvPr/>
        </p:nvSpPr>
        <p:spPr>
          <a:xfrm>
            <a:off x="289733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DC713CCF-94B9-296C-C150-1A75750DF975}"/>
              </a:ext>
            </a:extLst>
          </p:cNvPr>
          <p:cNvSpPr/>
          <p:nvPr/>
        </p:nvSpPr>
        <p:spPr>
          <a:xfrm>
            <a:off x="289733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458AC3D0-E96A-F802-F68E-39D2CE59AC6A}"/>
              </a:ext>
            </a:extLst>
          </p:cNvPr>
          <p:cNvSpPr/>
          <p:nvPr/>
        </p:nvSpPr>
        <p:spPr>
          <a:xfrm>
            <a:off x="289733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221133EB-D1FB-2FFD-F008-6B61AE556C7B}"/>
              </a:ext>
            </a:extLst>
          </p:cNvPr>
          <p:cNvSpPr/>
          <p:nvPr/>
        </p:nvSpPr>
        <p:spPr>
          <a:xfrm>
            <a:off x="2897339" y="2558946"/>
            <a:ext cx="2672180" cy="8495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97C3AFB9-1834-2ABB-3F96-62108EC30D18}"/>
              </a:ext>
            </a:extLst>
          </p:cNvPr>
          <p:cNvSpPr/>
          <p:nvPr/>
        </p:nvSpPr>
        <p:spPr>
          <a:xfrm>
            <a:off x="289733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E161F915-11E0-B187-7384-2AFABA3CCBFD}"/>
              </a:ext>
            </a:extLst>
          </p:cNvPr>
          <p:cNvSpPr/>
          <p:nvPr/>
        </p:nvSpPr>
        <p:spPr>
          <a:xfrm>
            <a:off x="289733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Rectangle 177">
            <a:extLst>
              <a:ext uri="{FF2B5EF4-FFF2-40B4-BE49-F238E27FC236}">
                <a16:creationId xmlns:a16="http://schemas.microsoft.com/office/drawing/2014/main" id="{38515815-E64C-FD5A-9837-67513CAE0CEC}"/>
              </a:ext>
            </a:extLst>
          </p:cNvPr>
          <p:cNvSpPr/>
          <p:nvPr/>
        </p:nvSpPr>
        <p:spPr>
          <a:xfrm>
            <a:off x="2897339"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FEDEDC2B-5166-A306-5A59-1EAB1DA6FED9}"/>
              </a:ext>
            </a:extLst>
          </p:cNvPr>
          <p:cNvSpPr/>
          <p:nvPr/>
        </p:nvSpPr>
        <p:spPr>
          <a:xfrm>
            <a:off x="2897339"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642C0195-B445-10C8-3AAF-11E4373DA1B7}"/>
              </a:ext>
            </a:extLst>
          </p:cNvPr>
          <p:cNvSpPr/>
          <p:nvPr/>
        </p:nvSpPr>
        <p:spPr>
          <a:xfrm>
            <a:off x="2897339" y="4806006"/>
            <a:ext cx="400110"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6639CC2E-7466-7571-A79E-269D0C705E3C}"/>
              </a:ext>
            </a:extLst>
          </p:cNvPr>
          <p:cNvSpPr/>
          <p:nvPr/>
        </p:nvSpPr>
        <p:spPr>
          <a:xfrm>
            <a:off x="2897339" y="5255420"/>
            <a:ext cx="400110" cy="400110"/>
          </a:xfrm>
          <a:prstGeom prst="rect">
            <a:avLst/>
          </a:prstGeom>
          <a:solidFill>
            <a:srgbClr val="84E2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53074B54-5AD8-0D8E-4C14-AA1800044EB5}"/>
              </a:ext>
            </a:extLst>
          </p:cNvPr>
          <p:cNvSpPr/>
          <p:nvPr/>
        </p:nvSpPr>
        <p:spPr>
          <a:xfrm>
            <a:off x="335115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4292092A-DBAB-53DD-0E0B-A6690FF037FB}"/>
              </a:ext>
            </a:extLst>
          </p:cNvPr>
          <p:cNvSpPr/>
          <p:nvPr/>
        </p:nvSpPr>
        <p:spPr>
          <a:xfrm>
            <a:off x="335115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ACB3F9C3-8960-8ABC-E9D5-362266CD6343}"/>
              </a:ext>
            </a:extLst>
          </p:cNvPr>
          <p:cNvSpPr/>
          <p:nvPr/>
        </p:nvSpPr>
        <p:spPr>
          <a:xfrm>
            <a:off x="335115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DF93E31A-324C-A57A-F82F-D39DEE7F3F71}"/>
              </a:ext>
            </a:extLst>
          </p:cNvPr>
          <p:cNvSpPr/>
          <p:nvPr/>
        </p:nvSpPr>
        <p:spPr>
          <a:xfrm>
            <a:off x="335115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A6CEC0CE-78B7-371E-234F-BB880D82C540}"/>
              </a:ext>
            </a:extLst>
          </p:cNvPr>
          <p:cNvSpPr/>
          <p:nvPr/>
        </p:nvSpPr>
        <p:spPr>
          <a:xfrm>
            <a:off x="335115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12DED24E-D5DC-5DD2-B8F9-A34F07E4904E}"/>
              </a:ext>
            </a:extLst>
          </p:cNvPr>
          <p:cNvSpPr/>
          <p:nvPr/>
        </p:nvSpPr>
        <p:spPr>
          <a:xfrm>
            <a:off x="335115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Rectangle 187">
            <a:extLst>
              <a:ext uri="{FF2B5EF4-FFF2-40B4-BE49-F238E27FC236}">
                <a16:creationId xmlns:a16="http://schemas.microsoft.com/office/drawing/2014/main" id="{0B8F4E53-2236-3B61-2471-5335AAE35131}"/>
              </a:ext>
            </a:extLst>
          </p:cNvPr>
          <p:cNvSpPr/>
          <p:nvPr/>
        </p:nvSpPr>
        <p:spPr>
          <a:xfrm>
            <a:off x="3351154" y="3907182"/>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F8892274-0BE8-DF1A-5C5E-0D89CD0CCD00}"/>
              </a:ext>
            </a:extLst>
          </p:cNvPr>
          <p:cNvSpPr/>
          <p:nvPr/>
        </p:nvSpPr>
        <p:spPr>
          <a:xfrm>
            <a:off x="3351154" y="4356594"/>
            <a:ext cx="400110"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BE92F4CC-3BD2-69E3-3FEA-75801C13D136}"/>
              </a:ext>
            </a:extLst>
          </p:cNvPr>
          <p:cNvSpPr/>
          <p:nvPr/>
        </p:nvSpPr>
        <p:spPr>
          <a:xfrm>
            <a:off x="2687775" y="4806006"/>
            <a:ext cx="1063489" cy="400110"/>
          </a:xfrm>
          <a:prstGeom prst="rect">
            <a:avLst/>
          </a:prstGeom>
          <a:solidFill>
            <a:srgbClr val="1022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517975B6-E2AB-2DFC-0FFD-FB9578FC20DB}"/>
              </a:ext>
            </a:extLst>
          </p:cNvPr>
          <p:cNvSpPr/>
          <p:nvPr/>
        </p:nvSpPr>
        <p:spPr>
          <a:xfrm>
            <a:off x="380496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EF611AE4-B2BB-834B-C87D-D0304E1B1A5E}"/>
              </a:ext>
            </a:extLst>
          </p:cNvPr>
          <p:cNvSpPr/>
          <p:nvPr/>
        </p:nvSpPr>
        <p:spPr>
          <a:xfrm>
            <a:off x="3804969"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EC327E7A-2D5A-4C4A-70FD-D3DD8BDEBF1F}"/>
              </a:ext>
            </a:extLst>
          </p:cNvPr>
          <p:cNvSpPr/>
          <p:nvPr/>
        </p:nvSpPr>
        <p:spPr>
          <a:xfrm>
            <a:off x="380496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CBD7FA72-4A3C-7E67-0407-4515BEA8E212}"/>
              </a:ext>
            </a:extLst>
          </p:cNvPr>
          <p:cNvSpPr/>
          <p:nvPr/>
        </p:nvSpPr>
        <p:spPr>
          <a:xfrm>
            <a:off x="380496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a:extLst>
              <a:ext uri="{FF2B5EF4-FFF2-40B4-BE49-F238E27FC236}">
                <a16:creationId xmlns:a16="http://schemas.microsoft.com/office/drawing/2014/main" id="{4DB9D1DE-2DAB-E95E-9FC8-1B2889CD7C87}"/>
              </a:ext>
            </a:extLst>
          </p:cNvPr>
          <p:cNvSpPr/>
          <p:nvPr/>
        </p:nvSpPr>
        <p:spPr>
          <a:xfrm>
            <a:off x="380496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1667B43C-2298-592E-6E80-281270FBD904}"/>
              </a:ext>
            </a:extLst>
          </p:cNvPr>
          <p:cNvSpPr/>
          <p:nvPr/>
        </p:nvSpPr>
        <p:spPr>
          <a:xfrm>
            <a:off x="380496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7D36D4AC-A9FE-243B-44BD-D30BDFF5E9C4}"/>
              </a:ext>
            </a:extLst>
          </p:cNvPr>
          <p:cNvSpPr/>
          <p:nvPr/>
        </p:nvSpPr>
        <p:spPr>
          <a:xfrm>
            <a:off x="2595411" y="3907182"/>
            <a:ext cx="1609668" cy="400110"/>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6A44F6AA-8E98-DD92-3DC7-A00C13A31943}"/>
              </a:ext>
            </a:extLst>
          </p:cNvPr>
          <p:cNvSpPr/>
          <p:nvPr/>
        </p:nvSpPr>
        <p:spPr>
          <a:xfrm>
            <a:off x="2897339" y="4186078"/>
            <a:ext cx="1307740" cy="570626"/>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199">
            <a:extLst>
              <a:ext uri="{FF2B5EF4-FFF2-40B4-BE49-F238E27FC236}">
                <a16:creationId xmlns:a16="http://schemas.microsoft.com/office/drawing/2014/main" id="{377063D7-6F82-0F5F-9175-D8CCC10C2DF8}"/>
              </a:ext>
            </a:extLst>
          </p:cNvPr>
          <p:cNvSpPr/>
          <p:nvPr/>
        </p:nvSpPr>
        <p:spPr>
          <a:xfrm>
            <a:off x="380496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Rectangle 200">
            <a:extLst>
              <a:ext uri="{FF2B5EF4-FFF2-40B4-BE49-F238E27FC236}">
                <a16:creationId xmlns:a16="http://schemas.microsoft.com/office/drawing/2014/main" id="{A59D9921-5E26-5AF0-C728-E9D32C93AAF1}"/>
              </a:ext>
            </a:extLst>
          </p:cNvPr>
          <p:cNvSpPr/>
          <p:nvPr/>
        </p:nvSpPr>
        <p:spPr>
          <a:xfrm>
            <a:off x="3804969" y="5255420"/>
            <a:ext cx="400110" cy="4001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17E7A358-7350-ADAF-1132-60996D084784}"/>
              </a:ext>
            </a:extLst>
          </p:cNvPr>
          <p:cNvSpPr/>
          <p:nvPr/>
        </p:nvSpPr>
        <p:spPr>
          <a:xfrm>
            <a:off x="4258784"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a:extLst>
              <a:ext uri="{FF2B5EF4-FFF2-40B4-BE49-F238E27FC236}">
                <a16:creationId xmlns:a16="http://schemas.microsoft.com/office/drawing/2014/main" id="{0A5F29AD-F3D9-3BFA-DE63-A338E1604F7B}"/>
              </a:ext>
            </a:extLst>
          </p:cNvPr>
          <p:cNvSpPr/>
          <p:nvPr/>
        </p:nvSpPr>
        <p:spPr>
          <a:xfrm>
            <a:off x="4258784"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59F674D3-5617-C49A-0A37-A70B0B6CAFB0}"/>
              </a:ext>
            </a:extLst>
          </p:cNvPr>
          <p:cNvSpPr/>
          <p:nvPr/>
        </p:nvSpPr>
        <p:spPr>
          <a:xfrm>
            <a:off x="4258784"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57EF77D7-7F39-EA70-8B14-0725D7540093}"/>
              </a:ext>
            </a:extLst>
          </p:cNvPr>
          <p:cNvSpPr/>
          <p:nvPr/>
        </p:nvSpPr>
        <p:spPr>
          <a:xfrm>
            <a:off x="4258784"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a:extLst>
              <a:ext uri="{FF2B5EF4-FFF2-40B4-BE49-F238E27FC236}">
                <a16:creationId xmlns:a16="http://schemas.microsoft.com/office/drawing/2014/main" id="{C03AEB27-C5BC-08CC-8B3B-3632FCE0579F}"/>
              </a:ext>
            </a:extLst>
          </p:cNvPr>
          <p:cNvSpPr/>
          <p:nvPr/>
        </p:nvSpPr>
        <p:spPr>
          <a:xfrm>
            <a:off x="4258784"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a:extLst>
              <a:ext uri="{FF2B5EF4-FFF2-40B4-BE49-F238E27FC236}">
                <a16:creationId xmlns:a16="http://schemas.microsoft.com/office/drawing/2014/main" id="{88037326-C250-6281-7444-7244DCEF3D90}"/>
              </a:ext>
            </a:extLst>
          </p:cNvPr>
          <p:cNvSpPr/>
          <p:nvPr/>
        </p:nvSpPr>
        <p:spPr>
          <a:xfrm>
            <a:off x="4258784"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Rectangle 207">
            <a:extLst>
              <a:ext uri="{FF2B5EF4-FFF2-40B4-BE49-F238E27FC236}">
                <a16:creationId xmlns:a16="http://schemas.microsoft.com/office/drawing/2014/main" id="{4CBAE775-52C8-F19A-09FB-78B7B01C7151}"/>
              </a:ext>
            </a:extLst>
          </p:cNvPr>
          <p:cNvSpPr/>
          <p:nvPr/>
        </p:nvSpPr>
        <p:spPr>
          <a:xfrm>
            <a:off x="4258784"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Rectangle 208">
            <a:extLst>
              <a:ext uri="{FF2B5EF4-FFF2-40B4-BE49-F238E27FC236}">
                <a16:creationId xmlns:a16="http://schemas.microsoft.com/office/drawing/2014/main" id="{A8265F47-116B-9221-05BC-B3204AB87319}"/>
              </a:ext>
            </a:extLst>
          </p:cNvPr>
          <p:cNvSpPr/>
          <p:nvPr/>
        </p:nvSpPr>
        <p:spPr>
          <a:xfrm>
            <a:off x="4258784"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Rectangle 209">
            <a:extLst>
              <a:ext uri="{FF2B5EF4-FFF2-40B4-BE49-F238E27FC236}">
                <a16:creationId xmlns:a16="http://schemas.microsoft.com/office/drawing/2014/main" id="{99E58DF2-0866-7FC1-7185-93E1850B2E60}"/>
              </a:ext>
            </a:extLst>
          </p:cNvPr>
          <p:cNvSpPr/>
          <p:nvPr/>
        </p:nvSpPr>
        <p:spPr>
          <a:xfrm>
            <a:off x="4258784"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50891238-F3C6-9E57-96CA-DD773B8BA165}"/>
              </a:ext>
            </a:extLst>
          </p:cNvPr>
          <p:cNvSpPr/>
          <p:nvPr/>
        </p:nvSpPr>
        <p:spPr>
          <a:xfrm>
            <a:off x="4258784" y="5255420"/>
            <a:ext cx="400110" cy="40011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Rectangle 211">
            <a:extLst>
              <a:ext uri="{FF2B5EF4-FFF2-40B4-BE49-F238E27FC236}">
                <a16:creationId xmlns:a16="http://schemas.microsoft.com/office/drawing/2014/main" id="{62D4E1B3-9082-7143-D849-9B397D846102}"/>
              </a:ext>
            </a:extLst>
          </p:cNvPr>
          <p:cNvSpPr/>
          <p:nvPr/>
        </p:nvSpPr>
        <p:spPr>
          <a:xfrm>
            <a:off x="4712599"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Rectangle 212">
            <a:extLst>
              <a:ext uri="{FF2B5EF4-FFF2-40B4-BE49-F238E27FC236}">
                <a16:creationId xmlns:a16="http://schemas.microsoft.com/office/drawing/2014/main" id="{67A51DB5-0ABC-9CF1-FA22-081819C291B7}"/>
              </a:ext>
            </a:extLst>
          </p:cNvPr>
          <p:cNvSpPr/>
          <p:nvPr/>
        </p:nvSpPr>
        <p:spPr>
          <a:xfrm>
            <a:off x="4712599" y="1660122"/>
            <a:ext cx="400110" cy="400110"/>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Rectangle 213">
            <a:extLst>
              <a:ext uri="{FF2B5EF4-FFF2-40B4-BE49-F238E27FC236}">
                <a16:creationId xmlns:a16="http://schemas.microsoft.com/office/drawing/2014/main" id="{BF8274DE-7B32-4B47-B53B-FED5D4D33BE8}"/>
              </a:ext>
            </a:extLst>
          </p:cNvPr>
          <p:cNvSpPr/>
          <p:nvPr/>
        </p:nvSpPr>
        <p:spPr>
          <a:xfrm>
            <a:off x="4712599"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Rectangle 214">
            <a:extLst>
              <a:ext uri="{FF2B5EF4-FFF2-40B4-BE49-F238E27FC236}">
                <a16:creationId xmlns:a16="http://schemas.microsoft.com/office/drawing/2014/main" id="{764A13E5-CB2A-E5F5-B0BC-A3C187EC4DAD}"/>
              </a:ext>
            </a:extLst>
          </p:cNvPr>
          <p:cNvSpPr/>
          <p:nvPr/>
        </p:nvSpPr>
        <p:spPr>
          <a:xfrm>
            <a:off x="4712599"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Rectangle 215">
            <a:extLst>
              <a:ext uri="{FF2B5EF4-FFF2-40B4-BE49-F238E27FC236}">
                <a16:creationId xmlns:a16="http://schemas.microsoft.com/office/drawing/2014/main" id="{74366F7F-406A-32BA-8B76-8070C1205374}"/>
              </a:ext>
            </a:extLst>
          </p:cNvPr>
          <p:cNvSpPr/>
          <p:nvPr/>
        </p:nvSpPr>
        <p:spPr>
          <a:xfrm>
            <a:off x="4712599"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8D2F23CC-A393-36F2-EF2C-63161673278C}"/>
              </a:ext>
            </a:extLst>
          </p:cNvPr>
          <p:cNvSpPr/>
          <p:nvPr/>
        </p:nvSpPr>
        <p:spPr>
          <a:xfrm>
            <a:off x="4712599" y="3457770"/>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Rectangle 217">
            <a:extLst>
              <a:ext uri="{FF2B5EF4-FFF2-40B4-BE49-F238E27FC236}">
                <a16:creationId xmlns:a16="http://schemas.microsoft.com/office/drawing/2014/main" id="{B9B417AE-92D7-2F56-B752-73261AA70687}"/>
              </a:ext>
            </a:extLst>
          </p:cNvPr>
          <p:cNvSpPr/>
          <p:nvPr/>
        </p:nvSpPr>
        <p:spPr>
          <a:xfrm>
            <a:off x="4712599" y="3907182"/>
            <a:ext cx="400110" cy="40011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Rectangle 218">
            <a:extLst>
              <a:ext uri="{FF2B5EF4-FFF2-40B4-BE49-F238E27FC236}">
                <a16:creationId xmlns:a16="http://schemas.microsoft.com/office/drawing/2014/main" id="{BC3E5B4B-B691-A635-4C03-42494AEE9BC1}"/>
              </a:ext>
            </a:extLst>
          </p:cNvPr>
          <p:cNvSpPr/>
          <p:nvPr/>
        </p:nvSpPr>
        <p:spPr>
          <a:xfrm>
            <a:off x="4712599"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Rectangle 219">
            <a:extLst>
              <a:ext uri="{FF2B5EF4-FFF2-40B4-BE49-F238E27FC236}">
                <a16:creationId xmlns:a16="http://schemas.microsoft.com/office/drawing/2014/main" id="{E7923C96-77E1-0B1B-2517-A9A7DAA00EAD}"/>
              </a:ext>
            </a:extLst>
          </p:cNvPr>
          <p:cNvSpPr/>
          <p:nvPr/>
        </p:nvSpPr>
        <p:spPr>
          <a:xfrm>
            <a:off x="4712599" y="4806006"/>
            <a:ext cx="400110"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a:extLst>
              <a:ext uri="{FF2B5EF4-FFF2-40B4-BE49-F238E27FC236}">
                <a16:creationId xmlns:a16="http://schemas.microsoft.com/office/drawing/2014/main" id="{F3C8208C-34BF-6CFF-C391-75FB92B2B896}"/>
              </a:ext>
            </a:extLst>
          </p:cNvPr>
          <p:cNvSpPr/>
          <p:nvPr/>
        </p:nvSpPr>
        <p:spPr>
          <a:xfrm>
            <a:off x="4712599" y="5255420"/>
            <a:ext cx="400110" cy="40011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80DC136B-E954-CB94-6155-FFB7421F1D67}"/>
              </a:ext>
            </a:extLst>
          </p:cNvPr>
          <p:cNvSpPr/>
          <p:nvPr/>
        </p:nvSpPr>
        <p:spPr>
          <a:xfrm>
            <a:off x="5173086" y="1210710"/>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Rectangle 222">
            <a:extLst>
              <a:ext uri="{FF2B5EF4-FFF2-40B4-BE49-F238E27FC236}">
                <a16:creationId xmlns:a16="http://schemas.microsoft.com/office/drawing/2014/main" id="{055AD320-867C-0A09-2661-96348C04ADB9}"/>
              </a:ext>
            </a:extLst>
          </p:cNvPr>
          <p:cNvSpPr/>
          <p:nvPr/>
        </p:nvSpPr>
        <p:spPr>
          <a:xfrm>
            <a:off x="5173086" y="1660122"/>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424E422C-4049-8491-2B84-24C9FBE243DD}"/>
              </a:ext>
            </a:extLst>
          </p:cNvPr>
          <p:cNvSpPr/>
          <p:nvPr/>
        </p:nvSpPr>
        <p:spPr>
          <a:xfrm>
            <a:off x="5173086" y="2109534"/>
            <a:ext cx="400110" cy="40011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Rectangle 224">
            <a:extLst>
              <a:ext uri="{FF2B5EF4-FFF2-40B4-BE49-F238E27FC236}">
                <a16:creationId xmlns:a16="http://schemas.microsoft.com/office/drawing/2014/main" id="{183F06B3-833A-23E8-82B7-794AF7FAAEED}"/>
              </a:ext>
            </a:extLst>
          </p:cNvPr>
          <p:cNvSpPr/>
          <p:nvPr/>
        </p:nvSpPr>
        <p:spPr>
          <a:xfrm>
            <a:off x="5173086" y="2558946"/>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Rectangle 225">
            <a:extLst>
              <a:ext uri="{FF2B5EF4-FFF2-40B4-BE49-F238E27FC236}">
                <a16:creationId xmlns:a16="http://schemas.microsoft.com/office/drawing/2014/main" id="{A33B156C-9F57-8EF9-E271-4DCF860A4426}"/>
              </a:ext>
            </a:extLst>
          </p:cNvPr>
          <p:cNvSpPr/>
          <p:nvPr/>
        </p:nvSpPr>
        <p:spPr>
          <a:xfrm>
            <a:off x="5173086" y="3008358"/>
            <a:ext cx="400110" cy="4001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Rectangle 226">
            <a:extLst>
              <a:ext uri="{FF2B5EF4-FFF2-40B4-BE49-F238E27FC236}">
                <a16:creationId xmlns:a16="http://schemas.microsoft.com/office/drawing/2014/main" id="{0FCE5733-48A1-54C7-9D20-C040ED2ED301}"/>
              </a:ext>
            </a:extLst>
          </p:cNvPr>
          <p:cNvSpPr/>
          <p:nvPr/>
        </p:nvSpPr>
        <p:spPr>
          <a:xfrm>
            <a:off x="5173086" y="3457770"/>
            <a:ext cx="400110"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Rectangle 227">
            <a:extLst>
              <a:ext uri="{FF2B5EF4-FFF2-40B4-BE49-F238E27FC236}">
                <a16:creationId xmlns:a16="http://schemas.microsoft.com/office/drawing/2014/main" id="{13BD7371-72E1-1B30-6E5C-4DF750392810}"/>
              </a:ext>
            </a:extLst>
          </p:cNvPr>
          <p:cNvSpPr/>
          <p:nvPr/>
        </p:nvSpPr>
        <p:spPr>
          <a:xfrm>
            <a:off x="4258784" y="3907182"/>
            <a:ext cx="1314412" cy="849520"/>
          </a:xfrm>
          <a:prstGeom prst="rect">
            <a:avLst/>
          </a:prstGeom>
          <a:solidFill>
            <a:srgbClr val="E97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Rectangle 228">
            <a:extLst>
              <a:ext uri="{FF2B5EF4-FFF2-40B4-BE49-F238E27FC236}">
                <a16:creationId xmlns:a16="http://schemas.microsoft.com/office/drawing/2014/main" id="{3BD8533A-A041-9435-6D77-958115641458}"/>
              </a:ext>
            </a:extLst>
          </p:cNvPr>
          <p:cNvSpPr/>
          <p:nvPr/>
        </p:nvSpPr>
        <p:spPr>
          <a:xfrm>
            <a:off x="5173086" y="4356594"/>
            <a:ext cx="400110" cy="4001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F9547AC5-1064-84C8-25F7-6369E57F6C24}"/>
              </a:ext>
            </a:extLst>
          </p:cNvPr>
          <p:cNvSpPr/>
          <p:nvPr/>
        </p:nvSpPr>
        <p:spPr>
          <a:xfrm>
            <a:off x="3804969" y="4806006"/>
            <a:ext cx="1768227" cy="40011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230">
            <a:extLst>
              <a:ext uri="{FF2B5EF4-FFF2-40B4-BE49-F238E27FC236}">
                <a16:creationId xmlns:a16="http://schemas.microsoft.com/office/drawing/2014/main" id="{58121773-82B7-1E34-1893-E1A7C32DF408}"/>
              </a:ext>
            </a:extLst>
          </p:cNvPr>
          <p:cNvSpPr/>
          <p:nvPr/>
        </p:nvSpPr>
        <p:spPr>
          <a:xfrm>
            <a:off x="5173086" y="5255420"/>
            <a:ext cx="400110" cy="400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3FFBB751-B53C-F6CB-D1F6-B4C7D5EAB548}"/>
              </a:ext>
            </a:extLst>
          </p:cNvPr>
          <p:cNvSpPr txBox="1"/>
          <p:nvPr/>
        </p:nvSpPr>
        <p:spPr>
          <a:xfrm>
            <a:off x="2446946" y="1632915"/>
            <a:ext cx="1719677" cy="523220"/>
          </a:xfrm>
          <a:prstGeom prst="rect">
            <a:avLst/>
          </a:prstGeom>
          <a:noFill/>
        </p:spPr>
        <p:txBody>
          <a:bodyPr wrap="square" rtlCol="0">
            <a:spAutoFit/>
          </a:bodyPr>
          <a:lstStyle/>
          <a:p>
            <a:pPr algn="ctr"/>
            <a:r>
              <a:rPr lang="en-GB" sz="1400">
                <a:solidFill>
                  <a:schemeClr val="bg1"/>
                </a:solidFill>
              </a:rPr>
              <a:t>Neoplasms</a:t>
            </a:r>
          </a:p>
          <a:p>
            <a:pPr algn="ctr"/>
            <a:r>
              <a:rPr lang="en-GB" sz="1400">
                <a:solidFill>
                  <a:schemeClr val="bg1"/>
                </a:solidFill>
              </a:rPr>
              <a:t>34%</a:t>
            </a:r>
          </a:p>
        </p:txBody>
      </p:sp>
      <p:sp>
        <p:nvSpPr>
          <p:cNvPr id="6" name="TextBox 5">
            <a:extLst>
              <a:ext uri="{FF2B5EF4-FFF2-40B4-BE49-F238E27FC236}">
                <a16:creationId xmlns:a16="http://schemas.microsoft.com/office/drawing/2014/main" id="{60385AE4-CA1F-B201-D39B-1EBBDF9EC2AA}"/>
              </a:ext>
            </a:extLst>
          </p:cNvPr>
          <p:cNvSpPr txBox="1"/>
          <p:nvPr/>
        </p:nvSpPr>
        <p:spPr>
          <a:xfrm>
            <a:off x="3130789" y="2874946"/>
            <a:ext cx="1719677" cy="738664"/>
          </a:xfrm>
          <a:prstGeom prst="rect">
            <a:avLst/>
          </a:prstGeom>
          <a:noFill/>
        </p:spPr>
        <p:txBody>
          <a:bodyPr wrap="square" rtlCol="0">
            <a:spAutoFit/>
          </a:bodyPr>
          <a:lstStyle/>
          <a:p>
            <a:pPr algn="ctr"/>
            <a:r>
              <a:rPr lang="en-GB" sz="1400">
                <a:solidFill>
                  <a:schemeClr val="bg1"/>
                </a:solidFill>
              </a:rPr>
              <a:t>Cardiovascular Diseases</a:t>
            </a:r>
          </a:p>
          <a:p>
            <a:pPr algn="ctr"/>
            <a:r>
              <a:rPr lang="en-GB" sz="1400">
                <a:solidFill>
                  <a:schemeClr val="bg1"/>
                </a:solidFill>
              </a:rPr>
              <a:t>25%</a:t>
            </a:r>
          </a:p>
        </p:txBody>
      </p:sp>
      <p:sp>
        <p:nvSpPr>
          <p:cNvPr id="8" name="TextBox 7">
            <a:extLst>
              <a:ext uri="{FF2B5EF4-FFF2-40B4-BE49-F238E27FC236}">
                <a16:creationId xmlns:a16="http://schemas.microsoft.com/office/drawing/2014/main" id="{BE7805ED-5886-E533-B058-DD2A93040C1F}"/>
              </a:ext>
            </a:extLst>
          </p:cNvPr>
          <p:cNvSpPr txBox="1"/>
          <p:nvPr/>
        </p:nvSpPr>
        <p:spPr>
          <a:xfrm>
            <a:off x="4264322" y="3962611"/>
            <a:ext cx="1305197" cy="738664"/>
          </a:xfrm>
          <a:prstGeom prst="rect">
            <a:avLst/>
          </a:prstGeom>
          <a:noFill/>
        </p:spPr>
        <p:txBody>
          <a:bodyPr wrap="square" rtlCol="0">
            <a:spAutoFit/>
          </a:bodyPr>
          <a:lstStyle/>
          <a:p>
            <a:pPr algn="ctr"/>
            <a:r>
              <a:rPr lang="en-GB" sz="1400">
                <a:solidFill>
                  <a:schemeClr val="bg1"/>
                </a:solidFill>
              </a:rPr>
              <a:t>Neurological Disorders </a:t>
            </a:r>
          </a:p>
          <a:p>
            <a:pPr algn="ctr"/>
            <a:r>
              <a:rPr lang="en-GB" sz="1400">
                <a:solidFill>
                  <a:schemeClr val="bg1"/>
                </a:solidFill>
              </a:rPr>
              <a:t>7%</a:t>
            </a:r>
          </a:p>
        </p:txBody>
      </p:sp>
      <p:sp>
        <p:nvSpPr>
          <p:cNvPr id="9" name="TextBox 8">
            <a:extLst>
              <a:ext uri="{FF2B5EF4-FFF2-40B4-BE49-F238E27FC236}">
                <a16:creationId xmlns:a16="http://schemas.microsoft.com/office/drawing/2014/main" id="{903168E0-312B-CE5E-057D-3C463E66D59C}"/>
              </a:ext>
            </a:extLst>
          </p:cNvPr>
          <p:cNvSpPr txBox="1"/>
          <p:nvPr/>
        </p:nvSpPr>
        <p:spPr>
          <a:xfrm>
            <a:off x="2899882" y="3962611"/>
            <a:ext cx="1305197" cy="738664"/>
          </a:xfrm>
          <a:prstGeom prst="rect">
            <a:avLst/>
          </a:prstGeom>
          <a:noFill/>
        </p:spPr>
        <p:txBody>
          <a:bodyPr wrap="square" rtlCol="0">
            <a:spAutoFit/>
          </a:bodyPr>
          <a:lstStyle/>
          <a:p>
            <a:pPr algn="ctr"/>
            <a:r>
              <a:rPr lang="en-GB" sz="1400">
                <a:solidFill>
                  <a:schemeClr val="bg1"/>
                </a:solidFill>
              </a:rPr>
              <a:t>Digestive Diseases</a:t>
            </a:r>
          </a:p>
          <a:p>
            <a:pPr algn="ctr"/>
            <a:r>
              <a:rPr lang="en-GB" sz="1400">
                <a:solidFill>
                  <a:schemeClr val="bg1"/>
                </a:solidFill>
              </a:rPr>
              <a:t>7%</a:t>
            </a:r>
          </a:p>
        </p:txBody>
      </p:sp>
      <p:sp>
        <p:nvSpPr>
          <p:cNvPr id="10" name="TextBox 9">
            <a:extLst>
              <a:ext uri="{FF2B5EF4-FFF2-40B4-BE49-F238E27FC236}">
                <a16:creationId xmlns:a16="http://schemas.microsoft.com/office/drawing/2014/main" id="{6D61BD35-ECC4-EBCA-441C-07D9BE80C90B}"/>
              </a:ext>
            </a:extLst>
          </p:cNvPr>
          <p:cNvSpPr txBox="1"/>
          <p:nvPr/>
        </p:nvSpPr>
        <p:spPr>
          <a:xfrm>
            <a:off x="1082077" y="3962611"/>
            <a:ext cx="1305197" cy="738664"/>
          </a:xfrm>
          <a:prstGeom prst="rect">
            <a:avLst/>
          </a:prstGeom>
          <a:noFill/>
        </p:spPr>
        <p:txBody>
          <a:bodyPr wrap="square" rtlCol="0">
            <a:spAutoFit/>
          </a:bodyPr>
          <a:lstStyle/>
          <a:p>
            <a:pPr algn="ctr"/>
            <a:r>
              <a:rPr lang="en-GB" sz="1400">
                <a:solidFill>
                  <a:schemeClr val="bg1"/>
                </a:solidFill>
              </a:rPr>
              <a:t>Chronic Respiratory Diseases 7%</a:t>
            </a:r>
          </a:p>
        </p:txBody>
      </p:sp>
      <p:sp>
        <p:nvSpPr>
          <p:cNvPr id="11" name="TextBox 10">
            <a:extLst>
              <a:ext uri="{FF2B5EF4-FFF2-40B4-BE49-F238E27FC236}">
                <a16:creationId xmlns:a16="http://schemas.microsoft.com/office/drawing/2014/main" id="{64D86829-F742-52E1-E601-314E11844BC4}"/>
              </a:ext>
            </a:extLst>
          </p:cNvPr>
          <p:cNvSpPr txBox="1"/>
          <p:nvPr/>
        </p:nvSpPr>
        <p:spPr>
          <a:xfrm>
            <a:off x="3806680" y="4889089"/>
            <a:ext cx="1762839" cy="261610"/>
          </a:xfrm>
          <a:prstGeom prst="rect">
            <a:avLst/>
          </a:prstGeom>
          <a:noFill/>
        </p:spPr>
        <p:txBody>
          <a:bodyPr wrap="square" rtlCol="0">
            <a:spAutoFit/>
          </a:bodyPr>
          <a:lstStyle/>
          <a:p>
            <a:pPr algn="ctr"/>
            <a:r>
              <a:rPr lang="en-GB" sz="1100">
                <a:solidFill>
                  <a:schemeClr val="bg1"/>
                </a:solidFill>
              </a:rPr>
              <a:t>Respiratory Infections 4%</a:t>
            </a:r>
          </a:p>
        </p:txBody>
      </p:sp>
      <p:sp>
        <p:nvSpPr>
          <p:cNvPr id="12" name="TextBox 11">
            <a:extLst>
              <a:ext uri="{FF2B5EF4-FFF2-40B4-BE49-F238E27FC236}">
                <a16:creationId xmlns:a16="http://schemas.microsoft.com/office/drawing/2014/main" id="{5550408A-6D6C-F265-FC90-FC1880CAFDE2}"/>
              </a:ext>
            </a:extLst>
          </p:cNvPr>
          <p:cNvSpPr txBox="1"/>
          <p:nvPr/>
        </p:nvSpPr>
        <p:spPr>
          <a:xfrm>
            <a:off x="2442241" y="4796728"/>
            <a:ext cx="1309024" cy="430887"/>
          </a:xfrm>
          <a:prstGeom prst="rect">
            <a:avLst/>
          </a:prstGeom>
          <a:noFill/>
        </p:spPr>
        <p:txBody>
          <a:bodyPr wrap="square" rtlCol="0">
            <a:spAutoFit/>
          </a:bodyPr>
          <a:lstStyle/>
          <a:p>
            <a:pPr algn="ctr"/>
            <a:r>
              <a:rPr lang="en-GB" sz="1100">
                <a:solidFill>
                  <a:schemeClr val="bg1"/>
                </a:solidFill>
              </a:rPr>
              <a:t>Unintentional Injury 3%</a:t>
            </a:r>
          </a:p>
        </p:txBody>
      </p:sp>
      <p:sp>
        <p:nvSpPr>
          <p:cNvPr id="13" name="TextBox 12">
            <a:extLst>
              <a:ext uri="{FF2B5EF4-FFF2-40B4-BE49-F238E27FC236}">
                <a16:creationId xmlns:a16="http://schemas.microsoft.com/office/drawing/2014/main" id="{315E993F-FFA0-98EC-3EFC-1FB18787DDD3}"/>
              </a:ext>
            </a:extLst>
          </p:cNvPr>
          <p:cNvSpPr txBox="1"/>
          <p:nvPr/>
        </p:nvSpPr>
        <p:spPr>
          <a:xfrm>
            <a:off x="1080795" y="4815200"/>
            <a:ext cx="1309024" cy="430887"/>
          </a:xfrm>
          <a:prstGeom prst="rect">
            <a:avLst/>
          </a:prstGeom>
          <a:noFill/>
        </p:spPr>
        <p:txBody>
          <a:bodyPr wrap="square" rtlCol="0">
            <a:spAutoFit/>
          </a:bodyPr>
          <a:lstStyle/>
          <a:p>
            <a:pPr algn="ctr"/>
            <a:r>
              <a:rPr lang="en-GB" sz="1100">
                <a:solidFill>
                  <a:schemeClr val="bg1"/>
                </a:solidFill>
              </a:rPr>
              <a:t>Diabetes &amp; Kidney Disease 3%</a:t>
            </a:r>
          </a:p>
        </p:txBody>
      </p:sp>
      <p:sp>
        <p:nvSpPr>
          <p:cNvPr id="14" name="TextBox 13">
            <a:extLst>
              <a:ext uri="{FF2B5EF4-FFF2-40B4-BE49-F238E27FC236}">
                <a16:creationId xmlns:a16="http://schemas.microsoft.com/office/drawing/2014/main" id="{B7876BBC-D643-EE2C-3D57-D693F928C6C5}"/>
              </a:ext>
            </a:extLst>
          </p:cNvPr>
          <p:cNvSpPr txBox="1"/>
          <p:nvPr/>
        </p:nvSpPr>
        <p:spPr>
          <a:xfrm>
            <a:off x="1075463"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16" name="TextBox 15">
            <a:extLst>
              <a:ext uri="{FF2B5EF4-FFF2-40B4-BE49-F238E27FC236}">
                <a16:creationId xmlns:a16="http://schemas.microsoft.com/office/drawing/2014/main" id="{CA65C888-F099-6BE4-0B7B-0119F76F8DCC}"/>
              </a:ext>
            </a:extLst>
          </p:cNvPr>
          <p:cNvSpPr txBox="1"/>
          <p:nvPr/>
        </p:nvSpPr>
        <p:spPr>
          <a:xfrm>
            <a:off x="992246" y="850584"/>
            <a:ext cx="4284198" cy="307777"/>
          </a:xfrm>
          <a:prstGeom prst="rect">
            <a:avLst/>
          </a:prstGeom>
          <a:solidFill>
            <a:schemeClr val="bg1"/>
          </a:solidFill>
        </p:spPr>
        <p:txBody>
          <a:bodyPr wrap="square" rtlCol="0">
            <a:spAutoFit/>
          </a:bodyPr>
          <a:lstStyle/>
          <a:p>
            <a:r>
              <a:rPr lang="en-GB" sz="1400" u="sng">
                <a:solidFill>
                  <a:schemeClr val="accent1"/>
                </a:solidFill>
              </a:rPr>
              <a:t>Years of Life Lost by Cause in East Midlands (2023) </a:t>
            </a:r>
            <a:endParaRPr lang="en-GB" sz="1400" baseline="30000">
              <a:solidFill>
                <a:schemeClr val="accent1"/>
              </a:solidFill>
            </a:endParaRPr>
          </a:p>
        </p:txBody>
      </p:sp>
      <p:sp>
        <p:nvSpPr>
          <p:cNvPr id="21" name="TextBox 20">
            <a:extLst>
              <a:ext uri="{FF2B5EF4-FFF2-40B4-BE49-F238E27FC236}">
                <a16:creationId xmlns:a16="http://schemas.microsoft.com/office/drawing/2014/main" id="{7A6058DA-1502-9063-BF10-D42E23B42D77}"/>
              </a:ext>
            </a:extLst>
          </p:cNvPr>
          <p:cNvSpPr txBox="1"/>
          <p:nvPr/>
        </p:nvSpPr>
        <p:spPr>
          <a:xfrm>
            <a:off x="1989708" y="5289018"/>
            <a:ext cx="856415" cy="307777"/>
          </a:xfrm>
          <a:prstGeom prst="rect">
            <a:avLst/>
          </a:prstGeom>
          <a:noFill/>
        </p:spPr>
        <p:txBody>
          <a:bodyPr wrap="square" rtlCol="0">
            <a:spAutoFit/>
          </a:bodyPr>
          <a:lstStyle/>
          <a:p>
            <a:pPr algn="ctr"/>
            <a:r>
              <a:rPr lang="en-GB" sz="1400">
                <a:solidFill>
                  <a:schemeClr val="bg1"/>
                </a:solidFill>
              </a:rPr>
              <a:t>2%</a:t>
            </a:r>
          </a:p>
        </p:txBody>
      </p:sp>
      <p:sp>
        <p:nvSpPr>
          <p:cNvPr id="27" name="TextBox 26">
            <a:extLst>
              <a:ext uri="{FF2B5EF4-FFF2-40B4-BE49-F238E27FC236}">
                <a16:creationId xmlns:a16="http://schemas.microsoft.com/office/drawing/2014/main" id="{33C6BA13-EC4A-4528-FE60-BC5C6343E975}"/>
              </a:ext>
            </a:extLst>
          </p:cNvPr>
          <p:cNvSpPr txBox="1"/>
          <p:nvPr/>
        </p:nvSpPr>
        <p:spPr>
          <a:xfrm>
            <a:off x="2880578" y="5289018"/>
            <a:ext cx="453816" cy="307777"/>
          </a:xfrm>
          <a:prstGeom prst="rect">
            <a:avLst/>
          </a:prstGeom>
          <a:noFill/>
        </p:spPr>
        <p:txBody>
          <a:bodyPr wrap="square" rtlCol="0">
            <a:spAutoFit/>
          </a:bodyPr>
          <a:lstStyle/>
          <a:p>
            <a:pPr algn="ctr"/>
            <a:r>
              <a:rPr lang="en-GB" sz="1400">
                <a:solidFill>
                  <a:schemeClr val="bg1"/>
                </a:solidFill>
              </a:rPr>
              <a:t>1%</a:t>
            </a:r>
          </a:p>
        </p:txBody>
      </p:sp>
      <p:sp>
        <p:nvSpPr>
          <p:cNvPr id="191" name="Rectangle 190">
            <a:extLst>
              <a:ext uri="{FF2B5EF4-FFF2-40B4-BE49-F238E27FC236}">
                <a16:creationId xmlns:a16="http://schemas.microsoft.com/office/drawing/2014/main" id="{B1ED9B7D-34C8-0897-B1FE-89C6481CBD89}"/>
              </a:ext>
            </a:extLst>
          </p:cNvPr>
          <p:cNvSpPr/>
          <p:nvPr/>
        </p:nvSpPr>
        <p:spPr>
          <a:xfrm>
            <a:off x="3351153" y="5255420"/>
            <a:ext cx="2218365" cy="400110"/>
          </a:xfrm>
          <a:prstGeom prst="rect">
            <a:avLst/>
          </a:prstGeom>
          <a:solidFill>
            <a:srgbClr val="7474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9103E476-923A-3106-6E42-5665F0760636}"/>
              </a:ext>
            </a:extLst>
          </p:cNvPr>
          <p:cNvSpPr txBox="1"/>
          <p:nvPr/>
        </p:nvSpPr>
        <p:spPr>
          <a:xfrm>
            <a:off x="3351153" y="5301586"/>
            <a:ext cx="2218365" cy="307777"/>
          </a:xfrm>
          <a:prstGeom prst="rect">
            <a:avLst/>
          </a:prstGeom>
          <a:noFill/>
        </p:spPr>
        <p:txBody>
          <a:bodyPr wrap="square" rtlCol="0">
            <a:spAutoFit/>
          </a:bodyPr>
          <a:lstStyle/>
          <a:p>
            <a:pPr algn="ctr"/>
            <a:r>
              <a:rPr lang="en-GB" sz="1400">
                <a:solidFill>
                  <a:schemeClr val="bg1"/>
                </a:solidFill>
              </a:rPr>
              <a:t>Other 6%</a:t>
            </a:r>
          </a:p>
        </p:txBody>
      </p:sp>
      <p:sp>
        <p:nvSpPr>
          <p:cNvPr id="19" name="Rectangle 18">
            <a:extLst>
              <a:ext uri="{FF2B5EF4-FFF2-40B4-BE49-F238E27FC236}">
                <a16:creationId xmlns:a16="http://schemas.microsoft.com/office/drawing/2014/main" id="{B1E7D060-DF5D-14F1-01B6-4138742175C7}"/>
              </a:ext>
            </a:extLst>
          </p:cNvPr>
          <p:cNvSpPr/>
          <p:nvPr/>
        </p:nvSpPr>
        <p:spPr>
          <a:xfrm>
            <a:off x="2842136" y="1214576"/>
            <a:ext cx="2725885" cy="219389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B84B5EB-44F1-B1D4-BD64-6E6FB756CBDE}"/>
              </a:ext>
            </a:extLst>
          </p:cNvPr>
          <p:cNvSpPr/>
          <p:nvPr/>
        </p:nvSpPr>
        <p:spPr>
          <a:xfrm>
            <a:off x="1082078" y="1210708"/>
            <a:ext cx="1761556" cy="264717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35DDB8D-1BFB-5EC6-CCFC-86E9CF53ED01}"/>
              </a:ext>
            </a:extLst>
          </p:cNvPr>
          <p:cNvSpPr/>
          <p:nvPr/>
        </p:nvSpPr>
        <p:spPr>
          <a:xfrm>
            <a:off x="1079084" y="4356594"/>
            <a:ext cx="4487440" cy="400108"/>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9E7DB0F-CA2A-0196-E61D-6FFE78F2907F}"/>
              </a:ext>
            </a:extLst>
          </p:cNvPr>
          <p:cNvSpPr/>
          <p:nvPr/>
        </p:nvSpPr>
        <p:spPr>
          <a:xfrm>
            <a:off x="1082078" y="3857878"/>
            <a:ext cx="4487440" cy="498714"/>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A5DF033-3D14-504A-7743-EF3E9BA4082B}"/>
              </a:ext>
            </a:extLst>
          </p:cNvPr>
          <p:cNvSpPr/>
          <p:nvPr/>
        </p:nvSpPr>
        <p:spPr>
          <a:xfrm>
            <a:off x="2843633" y="3408467"/>
            <a:ext cx="2725886"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9B429AF-461A-4466-342E-6B0222E7DBE1}"/>
              </a:ext>
            </a:extLst>
          </p:cNvPr>
          <p:cNvSpPr/>
          <p:nvPr/>
        </p:nvSpPr>
        <p:spPr>
          <a:xfrm>
            <a:off x="1082077" y="5206116"/>
            <a:ext cx="853925" cy="4494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59FEB16-B817-1A82-2762-F5F5383E00C6}"/>
              </a:ext>
            </a:extLst>
          </p:cNvPr>
          <p:cNvSpPr/>
          <p:nvPr/>
        </p:nvSpPr>
        <p:spPr>
          <a:xfrm>
            <a:off x="1082078" y="4756704"/>
            <a:ext cx="4487441" cy="449412"/>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AACFD24E-0C75-D06B-5918-40E63D1B0CA0}"/>
              </a:ext>
            </a:extLst>
          </p:cNvPr>
          <p:cNvSpPr/>
          <p:nvPr/>
        </p:nvSpPr>
        <p:spPr>
          <a:xfrm>
            <a:off x="11187539" y="3243970"/>
            <a:ext cx="91440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AFE19C3B-38BB-D56F-D9BF-AFBA82F5B4A0}"/>
              </a:ext>
            </a:extLst>
          </p:cNvPr>
          <p:cNvSpPr/>
          <p:nvPr/>
        </p:nvSpPr>
        <p:spPr>
          <a:xfrm>
            <a:off x="1936003" y="5206116"/>
            <a:ext cx="907631" cy="4494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3A2DA74-2020-BF63-327F-7C0798F28C22}"/>
              </a:ext>
            </a:extLst>
          </p:cNvPr>
          <p:cNvSpPr/>
          <p:nvPr/>
        </p:nvSpPr>
        <p:spPr>
          <a:xfrm>
            <a:off x="2843635" y="5206116"/>
            <a:ext cx="453814" cy="449410"/>
          </a:xfrm>
          <a:prstGeom prst="rect">
            <a:avLst/>
          </a:prstGeom>
          <a:solidFill>
            <a:srgbClr val="7F7F7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D0A5430A-44F8-74E7-4370-2BE1D365E798}"/>
              </a:ext>
            </a:extLst>
          </p:cNvPr>
          <p:cNvPicPr>
            <a:picLocks noChangeAspect="1"/>
          </p:cNvPicPr>
          <p:nvPr/>
        </p:nvPicPr>
        <p:blipFill>
          <a:blip r:embed="rId4"/>
          <a:stretch>
            <a:fillRect/>
          </a:stretch>
        </p:blipFill>
        <p:spPr>
          <a:xfrm>
            <a:off x="5645465" y="1134569"/>
            <a:ext cx="6261972" cy="4680000"/>
          </a:xfrm>
          <a:prstGeom prst="rect">
            <a:avLst/>
          </a:prstGeom>
        </p:spPr>
      </p:pic>
      <p:sp>
        <p:nvSpPr>
          <p:cNvPr id="25" name="TextBox 24">
            <a:extLst>
              <a:ext uri="{FF2B5EF4-FFF2-40B4-BE49-F238E27FC236}">
                <a16:creationId xmlns:a16="http://schemas.microsoft.com/office/drawing/2014/main" id="{02193426-8E8D-30D6-A6CD-A1955BC17D5E}"/>
              </a:ext>
            </a:extLst>
          </p:cNvPr>
          <p:cNvSpPr txBox="1"/>
          <p:nvPr/>
        </p:nvSpPr>
        <p:spPr>
          <a:xfrm>
            <a:off x="6096000" y="850584"/>
            <a:ext cx="5715000" cy="307777"/>
          </a:xfrm>
          <a:prstGeom prst="rect">
            <a:avLst/>
          </a:prstGeom>
          <a:solidFill>
            <a:schemeClr val="bg1"/>
          </a:solidFill>
        </p:spPr>
        <p:txBody>
          <a:bodyPr wrap="square" rtlCol="0">
            <a:spAutoFit/>
          </a:bodyPr>
          <a:lstStyle/>
          <a:p>
            <a:r>
              <a:rPr lang="en-GB" sz="1400" u="sng">
                <a:solidFill>
                  <a:schemeClr val="accent1"/>
                </a:solidFill>
              </a:rPr>
              <a:t>Top 10 Other Causes in East Midlands (2023) </a:t>
            </a:r>
            <a:endParaRPr lang="en-GB" sz="1400" baseline="30000">
              <a:solidFill>
                <a:schemeClr val="accent1"/>
              </a:solidFill>
            </a:endParaRPr>
          </a:p>
        </p:txBody>
      </p:sp>
    </p:spTree>
    <p:extLst>
      <p:ext uri="{BB962C8B-B14F-4D97-AF65-F5344CB8AC3E}">
        <p14:creationId xmlns:p14="http://schemas.microsoft.com/office/powerpoint/2010/main" val="18521961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5EA41-4F77-D414-0083-A918EE57ABB2}"/>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E18CF973-3991-AC3B-6941-1BA4151B4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BF6F9F66-08DA-B8C2-74EA-5C80EA0FD539}"/>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Years lived with disability</a:t>
            </a:r>
          </a:p>
        </p:txBody>
      </p:sp>
      <p:sp>
        <p:nvSpPr>
          <p:cNvPr id="50" name="TextBox 49">
            <a:extLst>
              <a:ext uri="{FF2B5EF4-FFF2-40B4-BE49-F238E27FC236}">
                <a16:creationId xmlns:a16="http://schemas.microsoft.com/office/drawing/2014/main" id="{963938E7-FABF-4FAF-B5FD-48B1FEC0008A}"/>
              </a:ext>
            </a:extLst>
          </p:cNvPr>
          <p:cNvSpPr txBox="1"/>
          <p:nvPr/>
        </p:nvSpPr>
        <p:spPr>
          <a:xfrm>
            <a:off x="411480" y="1008934"/>
            <a:ext cx="11119104" cy="830997"/>
          </a:xfrm>
          <a:prstGeom prst="rect">
            <a:avLst/>
          </a:prstGeom>
          <a:noFill/>
        </p:spPr>
        <p:txBody>
          <a:bodyPr wrap="square" rtlCol="0">
            <a:spAutoFit/>
          </a:bodyPr>
          <a:lstStyle/>
          <a:p>
            <a:r>
              <a:rPr lang="en-GB" sz="2400"/>
              <a:t>Musculoskeletal, mental and neurological disorders are the leading causes of disability in Lincolnshire and the East Midlands.</a:t>
            </a:r>
          </a:p>
        </p:txBody>
      </p:sp>
      <p:sp>
        <p:nvSpPr>
          <p:cNvPr id="51" name="TextBox 50">
            <a:extLst>
              <a:ext uri="{FF2B5EF4-FFF2-40B4-BE49-F238E27FC236}">
                <a16:creationId xmlns:a16="http://schemas.microsoft.com/office/drawing/2014/main" id="{A8032696-08CC-B148-6ADF-48A004F5952B}"/>
              </a:ext>
            </a:extLst>
          </p:cNvPr>
          <p:cNvSpPr txBox="1"/>
          <p:nvPr/>
        </p:nvSpPr>
        <p:spPr>
          <a:xfrm>
            <a:off x="475488" y="6251350"/>
            <a:ext cx="9336024" cy="553998"/>
          </a:xfrm>
          <a:prstGeom prst="rect">
            <a:avLst/>
          </a:prstGeom>
          <a:noFill/>
        </p:spPr>
        <p:txBody>
          <a:bodyPr wrap="square" rtlCol="0">
            <a:spAutoFit/>
          </a:bodyPr>
          <a:lstStyle/>
          <a:p>
            <a:r>
              <a:rPr lang="en-GB" sz="1000"/>
              <a:t>Sources: (1) Lincolnshire Data Management Environment (not externally accessible). November 2022 to October 2025. (2) Institute for Health Metrics and Evaluation (IHME). GBD Compare Data Visualization. Seattle, WA: IHME, University of Washington, 2025. Available from </a:t>
            </a:r>
            <a:r>
              <a:rPr lang="en-GB" sz="1000">
                <a:hlinkClick r:id="rId4" tooltip="(opens in a new window)"/>
              </a:rPr>
              <a:t>https://vizhub.healthdata.org/gbd-compare</a:t>
            </a:r>
            <a:r>
              <a:rPr lang="en-GB" sz="1000"/>
              <a:t>. (Accessed Feb 2026)</a:t>
            </a:r>
          </a:p>
        </p:txBody>
      </p:sp>
      <p:pic>
        <p:nvPicPr>
          <p:cNvPr id="3" name="Picture 2">
            <a:extLst>
              <a:ext uri="{FF2B5EF4-FFF2-40B4-BE49-F238E27FC236}">
                <a16:creationId xmlns:a16="http://schemas.microsoft.com/office/drawing/2014/main" id="{301FFDBA-6F7E-2C09-92B6-1D6EB72C5A9F}"/>
              </a:ext>
            </a:extLst>
          </p:cNvPr>
          <p:cNvPicPr>
            <a:picLocks noChangeAspect="1"/>
          </p:cNvPicPr>
          <p:nvPr/>
        </p:nvPicPr>
        <p:blipFill>
          <a:blip r:embed="rId5"/>
          <a:srcRect l="57871" t="13139" b="44334"/>
          <a:stretch>
            <a:fillRect/>
          </a:stretch>
        </p:blipFill>
        <p:spPr>
          <a:xfrm>
            <a:off x="475488" y="2357237"/>
            <a:ext cx="4073858" cy="3187928"/>
          </a:xfrm>
          <a:prstGeom prst="rect">
            <a:avLst/>
          </a:prstGeom>
        </p:spPr>
      </p:pic>
      <p:pic>
        <p:nvPicPr>
          <p:cNvPr id="11" name="Picture 10">
            <a:extLst>
              <a:ext uri="{FF2B5EF4-FFF2-40B4-BE49-F238E27FC236}">
                <a16:creationId xmlns:a16="http://schemas.microsoft.com/office/drawing/2014/main" id="{6961C850-B727-10C4-873B-39C1D1E3151B}"/>
              </a:ext>
            </a:extLst>
          </p:cNvPr>
          <p:cNvPicPr>
            <a:picLocks noChangeAspect="1"/>
          </p:cNvPicPr>
          <p:nvPr/>
        </p:nvPicPr>
        <p:blipFill>
          <a:blip r:embed="rId6"/>
          <a:srcRect l="57368" t="22054"/>
          <a:stretch>
            <a:fillRect/>
          </a:stretch>
        </p:blipFill>
        <p:spPr>
          <a:xfrm>
            <a:off x="6096000" y="2357237"/>
            <a:ext cx="4073857" cy="3240218"/>
          </a:xfrm>
          <a:prstGeom prst="rect">
            <a:avLst/>
          </a:prstGeom>
        </p:spPr>
      </p:pic>
      <p:sp>
        <p:nvSpPr>
          <p:cNvPr id="13" name="TextBox 12">
            <a:extLst>
              <a:ext uri="{FF2B5EF4-FFF2-40B4-BE49-F238E27FC236}">
                <a16:creationId xmlns:a16="http://schemas.microsoft.com/office/drawing/2014/main" id="{5537D7F0-8A56-DD3D-C116-2E19FBF1C424}"/>
              </a:ext>
            </a:extLst>
          </p:cNvPr>
          <p:cNvSpPr txBox="1"/>
          <p:nvPr/>
        </p:nvSpPr>
        <p:spPr>
          <a:xfrm>
            <a:off x="475488" y="1847174"/>
            <a:ext cx="4284198" cy="523220"/>
          </a:xfrm>
          <a:prstGeom prst="rect">
            <a:avLst/>
          </a:prstGeom>
          <a:solidFill>
            <a:schemeClr val="bg1"/>
          </a:solidFill>
        </p:spPr>
        <p:txBody>
          <a:bodyPr wrap="square" rtlCol="0">
            <a:spAutoFit/>
          </a:bodyPr>
          <a:lstStyle/>
          <a:p>
            <a:r>
              <a:rPr lang="en-GB" sz="1400" u="sng">
                <a:solidFill>
                  <a:schemeClr val="accent1"/>
                </a:solidFill>
              </a:rPr>
              <a:t>Top 10 causes of years lived with disability, East Midlands, 2023</a:t>
            </a:r>
            <a:endParaRPr lang="en-GB" sz="1400" baseline="30000">
              <a:solidFill>
                <a:schemeClr val="accent1"/>
              </a:solidFill>
            </a:endParaRPr>
          </a:p>
        </p:txBody>
      </p:sp>
      <p:sp>
        <p:nvSpPr>
          <p:cNvPr id="14" name="TextBox 13">
            <a:extLst>
              <a:ext uri="{FF2B5EF4-FFF2-40B4-BE49-F238E27FC236}">
                <a16:creationId xmlns:a16="http://schemas.microsoft.com/office/drawing/2014/main" id="{4E8EF56C-77CA-1F82-EF07-CC5B59BB4D56}"/>
              </a:ext>
            </a:extLst>
          </p:cNvPr>
          <p:cNvSpPr txBox="1"/>
          <p:nvPr/>
        </p:nvSpPr>
        <p:spPr>
          <a:xfrm>
            <a:off x="6096000" y="1847174"/>
            <a:ext cx="4284198" cy="523220"/>
          </a:xfrm>
          <a:prstGeom prst="rect">
            <a:avLst/>
          </a:prstGeom>
          <a:solidFill>
            <a:schemeClr val="bg1"/>
          </a:solidFill>
        </p:spPr>
        <p:txBody>
          <a:bodyPr wrap="square" rtlCol="0">
            <a:spAutoFit/>
          </a:bodyPr>
          <a:lstStyle/>
          <a:p>
            <a:r>
              <a:rPr lang="en-GB" sz="1400" u="sng">
                <a:solidFill>
                  <a:schemeClr val="accent1"/>
                </a:solidFill>
              </a:rPr>
              <a:t>Top 10 causes of years lived with disability, Lincolnshire , 2021</a:t>
            </a:r>
            <a:endParaRPr lang="en-GB" sz="1400" baseline="30000">
              <a:solidFill>
                <a:schemeClr val="accent1"/>
              </a:solidFill>
            </a:endParaRPr>
          </a:p>
        </p:txBody>
      </p:sp>
    </p:spTree>
    <p:extLst>
      <p:ext uri="{BB962C8B-B14F-4D97-AF65-F5344CB8AC3E}">
        <p14:creationId xmlns:p14="http://schemas.microsoft.com/office/powerpoint/2010/main" val="11197216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93064-30E4-EFE1-4D7C-832219275E79}"/>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6695FC04-8D6C-A52B-93E4-28A35A348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23990507-5480-6766-2E50-7F3B71305B78}"/>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Preventable premature mortality and morbidity</a:t>
            </a:r>
          </a:p>
        </p:txBody>
      </p:sp>
      <p:sp>
        <p:nvSpPr>
          <p:cNvPr id="50" name="TextBox 49">
            <a:extLst>
              <a:ext uri="{FF2B5EF4-FFF2-40B4-BE49-F238E27FC236}">
                <a16:creationId xmlns:a16="http://schemas.microsoft.com/office/drawing/2014/main" id="{0A471E7A-E1AF-0DF4-ECF9-5310E25EA164}"/>
              </a:ext>
            </a:extLst>
          </p:cNvPr>
          <p:cNvSpPr txBox="1"/>
          <p:nvPr/>
        </p:nvSpPr>
        <p:spPr>
          <a:xfrm>
            <a:off x="411480" y="1008934"/>
            <a:ext cx="11119104" cy="830997"/>
          </a:xfrm>
          <a:prstGeom prst="rect">
            <a:avLst/>
          </a:prstGeom>
          <a:noFill/>
        </p:spPr>
        <p:txBody>
          <a:bodyPr wrap="square" rtlCol="0">
            <a:spAutoFit/>
          </a:bodyPr>
          <a:lstStyle/>
          <a:p>
            <a:r>
              <a:rPr lang="en-GB" sz="2400"/>
              <a:t>Smoking, alcohol use and diet-related risk factors are associated with the highest proportion of DALYs in the East Midlands region. </a:t>
            </a:r>
          </a:p>
        </p:txBody>
      </p:sp>
      <p:sp>
        <p:nvSpPr>
          <p:cNvPr id="51" name="TextBox 50">
            <a:extLst>
              <a:ext uri="{FF2B5EF4-FFF2-40B4-BE49-F238E27FC236}">
                <a16:creationId xmlns:a16="http://schemas.microsoft.com/office/drawing/2014/main" id="{52DA6A90-77FE-E2E0-0A14-364669D4C0DA}"/>
              </a:ext>
            </a:extLst>
          </p:cNvPr>
          <p:cNvSpPr txBox="1"/>
          <p:nvPr/>
        </p:nvSpPr>
        <p:spPr>
          <a:xfrm>
            <a:off x="475488" y="6427375"/>
            <a:ext cx="9336024" cy="400110"/>
          </a:xfrm>
          <a:prstGeom prst="rect">
            <a:avLst/>
          </a:prstGeom>
          <a:noFill/>
        </p:spPr>
        <p:txBody>
          <a:bodyPr wrap="square" rtlCol="0">
            <a:spAutoFit/>
          </a:bodyPr>
          <a:lstStyle/>
          <a:p>
            <a:r>
              <a:rPr lang="en-GB" sz="1000"/>
              <a:t>Source: Institute for Health Metrics and Evaluation (IHME). GBD Compare Data Visualization. Seattle, WA: IHME, University of Washington, 2025. Available from </a:t>
            </a:r>
            <a:r>
              <a:rPr lang="en-GB" sz="1000">
                <a:hlinkClick r:id="rId3" tooltip="(opens in a new window)"/>
              </a:rPr>
              <a:t>https://vizhub.healthdata.org/gbd-compare</a:t>
            </a:r>
            <a:r>
              <a:rPr lang="en-GB" sz="1000"/>
              <a:t>. (Accessed Feb 2026])</a:t>
            </a:r>
          </a:p>
        </p:txBody>
      </p:sp>
      <p:sp>
        <p:nvSpPr>
          <p:cNvPr id="12" name="TextBox 11">
            <a:extLst>
              <a:ext uri="{FF2B5EF4-FFF2-40B4-BE49-F238E27FC236}">
                <a16:creationId xmlns:a16="http://schemas.microsoft.com/office/drawing/2014/main" id="{76F24161-7994-8F3C-4556-841BE5B41443}"/>
              </a:ext>
            </a:extLst>
          </p:cNvPr>
          <p:cNvSpPr txBox="1"/>
          <p:nvPr/>
        </p:nvSpPr>
        <p:spPr>
          <a:xfrm>
            <a:off x="470682" y="1856939"/>
            <a:ext cx="9971766" cy="307777"/>
          </a:xfrm>
          <a:prstGeom prst="rect">
            <a:avLst/>
          </a:prstGeom>
          <a:solidFill>
            <a:schemeClr val="bg1"/>
          </a:solidFill>
        </p:spPr>
        <p:txBody>
          <a:bodyPr wrap="square" rtlCol="0">
            <a:spAutoFit/>
          </a:bodyPr>
          <a:lstStyle/>
          <a:p>
            <a:r>
              <a:rPr lang="en-GB" sz="1400" u="sng">
                <a:solidFill>
                  <a:schemeClr val="accent1"/>
                </a:solidFill>
              </a:rPr>
              <a:t>Percent of total DALYs associated with risk factors, East Midlands, 2023 </a:t>
            </a:r>
          </a:p>
        </p:txBody>
      </p:sp>
      <p:pic>
        <p:nvPicPr>
          <p:cNvPr id="9" name="Picture 8" descr="A graph showing different colored bars&#10;&#10;AI-generated content may be incorrect.">
            <a:extLst>
              <a:ext uri="{FF2B5EF4-FFF2-40B4-BE49-F238E27FC236}">
                <a16:creationId xmlns:a16="http://schemas.microsoft.com/office/drawing/2014/main" id="{3B77AF91-0517-5E61-E836-1712BEEE2F05}"/>
              </a:ext>
            </a:extLst>
          </p:cNvPr>
          <p:cNvPicPr>
            <a:picLocks noChangeAspect="1"/>
          </p:cNvPicPr>
          <p:nvPr/>
        </p:nvPicPr>
        <p:blipFill>
          <a:blip r:embed="rId4"/>
          <a:stretch>
            <a:fillRect/>
          </a:stretch>
        </p:blipFill>
        <p:spPr>
          <a:xfrm>
            <a:off x="470682" y="2243127"/>
            <a:ext cx="9637776" cy="3494560"/>
          </a:xfrm>
          <a:prstGeom prst="rect">
            <a:avLst/>
          </a:prstGeom>
        </p:spPr>
      </p:pic>
      <p:sp>
        <p:nvSpPr>
          <p:cNvPr id="10" name="Rectangle 9">
            <a:extLst>
              <a:ext uri="{FF2B5EF4-FFF2-40B4-BE49-F238E27FC236}">
                <a16:creationId xmlns:a16="http://schemas.microsoft.com/office/drawing/2014/main" id="{8996EBA2-A88C-D4E0-8448-D691EE323B5E}"/>
              </a:ext>
            </a:extLst>
          </p:cNvPr>
          <p:cNvSpPr/>
          <p:nvPr/>
        </p:nvSpPr>
        <p:spPr>
          <a:xfrm>
            <a:off x="9858003" y="3236449"/>
            <a:ext cx="121197" cy="121197"/>
          </a:xfrm>
          <a:prstGeom prst="rect">
            <a:avLst/>
          </a:prstGeom>
          <a:solidFill>
            <a:srgbClr val="8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16932F5-F390-A863-742A-2BE0F2DC5793}"/>
              </a:ext>
            </a:extLst>
          </p:cNvPr>
          <p:cNvSpPr/>
          <p:nvPr/>
        </p:nvSpPr>
        <p:spPr>
          <a:xfrm>
            <a:off x="9858003" y="3415068"/>
            <a:ext cx="121197" cy="121197"/>
          </a:xfrm>
          <a:prstGeom prst="rect">
            <a:avLst/>
          </a:prstGeom>
          <a:solidFill>
            <a:srgbClr val="9933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4E65BA6-A8A0-FC4A-0254-DBF6B836E39E}"/>
              </a:ext>
            </a:extLst>
          </p:cNvPr>
          <p:cNvSpPr/>
          <p:nvPr/>
        </p:nvSpPr>
        <p:spPr>
          <a:xfrm>
            <a:off x="9858003" y="3593687"/>
            <a:ext cx="121197" cy="121197"/>
          </a:xfrm>
          <a:prstGeom prst="rect">
            <a:avLst/>
          </a:prstGeom>
          <a:solidFill>
            <a:srgbClr val="FF00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06896AC-32F3-37FE-EAA7-E372D22BE846}"/>
              </a:ext>
            </a:extLst>
          </p:cNvPr>
          <p:cNvSpPr/>
          <p:nvPr/>
        </p:nvSpPr>
        <p:spPr>
          <a:xfrm>
            <a:off x="9858003" y="3772306"/>
            <a:ext cx="121197" cy="121197"/>
          </a:xfrm>
          <a:prstGeom prst="rect">
            <a:avLst/>
          </a:prstGeom>
          <a:solidFill>
            <a:srgbClr val="FF66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30C589A-AA8C-104A-4A8B-CD63B610D28B}"/>
              </a:ext>
            </a:extLst>
          </p:cNvPr>
          <p:cNvSpPr/>
          <p:nvPr/>
        </p:nvSpPr>
        <p:spPr>
          <a:xfrm>
            <a:off x="9858003" y="3950925"/>
            <a:ext cx="121197" cy="121197"/>
          </a:xfrm>
          <a:prstGeom prst="rect">
            <a:avLst/>
          </a:prstGeom>
          <a:solidFill>
            <a:srgbClr val="FF99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6D2A4E8-E7A7-765D-C909-E1E825D24433}"/>
              </a:ext>
            </a:extLst>
          </p:cNvPr>
          <p:cNvSpPr/>
          <p:nvPr/>
        </p:nvSpPr>
        <p:spPr>
          <a:xfrm>
            <a:off x="9858003" y="4129544"/>
            <a:ext cx="121197" cy="121197"/>
          </a:xfrm>
          <a:prstGeom prst="rect">
            <a:avLst/>
          </a:prstGeom>
          <a:solidFill>
            <a:srgbClr val="FCE01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C6A42FF-8654-64DA-4617-48CCA9A17745}"/>
              </a:ext>
            </a:extLst>
          </p:cNvPr>
          <p:cNvSpPr/>
          <p:nvPr/>
        </p:nvSpPr>
        <p:spPr>
          <a:xfrm>
            <a:off x="9858003" y="4308163"/>
            <a:ext cx="121197" cy="121197"/>
          </a:xfrm>
          <a:prstGeom prst="rect">
            <a:avLst/>
          </a:prstGeom>
          <a:solidFill>
            <a:srgbClr val="FFFF66"/>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359C162-DA34-E2BC-5A73-8ECCFDCBBC41}"/>
              </a:ext>
            </a:extLst>
          </p:cNvPr>
          <p:cNvSpPr/>
          <p:nvPr/>
        </p:nvSpPr>
        <p:spPr>
          <a:xfrm>
            <a:off x="9858003" y="4486781"/>
            <a:ext cx="121197" cy="121197"/>
          </a:xfrm>
          <a:prstGeom prst="rect">
            <a:avLst/>
          </a:prstGeom>
          <a:solidFill>
            <a:srgbClr val="FFCC9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F24D0385-F0E3-2240-BB88-BC26EECF952C}"/>
              </a:ext>
            </a:extLst>
          </p:cNvPr>
          <p:cNvSpPr/>
          <p:nvPr/>
        </p:nvSpPr>
        <p:spPr>
          <a:xfrm>
            <a:off x="9858003" y="3057830"/>
            <a:ext cx="121197" cy="121197"/>
          </a:xfrm>
          <a:prstGeom prst="rect">
            <a:avLst/>
          </a:prstGeom>
          <a:solidFill>
            <a:srgbClr val="543232"/>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778177CF-56DA-36F5-7FB3-210AE9C1F1B4}"/>
              </a:ext>
            </a:extLst>
          </p:cNvPr>
          <p:cNvSpPr txBox="1"/>
          <p:nvPr/>
        </p:nvSpPr>
        <p:spPr>
          <a:xfrm>
            <a:off x="9979200" y="2995265"/>
            <a:ext cx="1617751" cy="253916"/>
          </a:xfrm>
          <a:prstGeom prst="rect">
            <a:avLst/>
          </a:prstGeom>
          <a:noFill/>
        </p:spPr>
        <p:txBody>
          <a:bodyPr wrap="none" rtlCol="0">
            <a:spAutoFit/>
          </a:bodyPr>
          <a:lstStyle/>
          <a:p>
            <a:r>
              <a:rPr lang="en-GB" sz="1050"/>
              <a:t>Cardiovascular diseases</a:t>
            </a:r>
          </a:p>
        </p:txBody>
      </p:sp>
      <p:sp>
        <p:nvSpPr>
          <p:cNvPr id="24" name="TextBox 23">
            <a:extLst>
              <a:ext uri="{FF2B5EF4-FFF2-40B4-BE49-F238E27FC236}">
                <a16:creationId xmlns:a16="http://schemas.microsoft.com/office/drawing/2014/main" id="{13A8F09B-13DE-E3E3-F202-026EA325C198}"/>
              </a:ext>
            </a:extLst>
          </p:cNvPr>
          <p:cNvSpPr txBox="1"/>
          <p:nvPr/>
        </p:nvSpPr>
        <p:spPr>
          <a:xfrm>
            <a:off x="9979200" y="3185761"/>
            <a:ext cx="853119" cy="253916"/>
          </a:xfrm>
          <a:prstGeom prst="rect">
            <a:avLst/>
          </a:prstGeom>
          <a:noFill/>
        </p:spPr>
        <p:txBody>
          <a:bodyPr wrap="none" rtlCol="0">
            <a:spAutoFit/>
          </a:bodyPr>
          <a:lstStyle/>
          <a:p>
            <a:r>
              <a:rPr lang="en-GB" sz="1050"/>
              <a:t>Neoplasms</a:t>
            </a:r>
          </a:p>
        </p:txBody>
      </p:sp>
      <p:sp>
        <p:nvSpPr>
          <p:cNvPr id="25" name="TextBox 24">
            <a:extLst>
              <a:ext uri="{FF2B5EF4-FFF2-40B4-BE49-F238E27FC236}">
                <a16:creationId xmlns:a16="http://schemas.microsoft.com/office/drawing/2014/main" id="{5CE990BA-4DDA-DC44-61DD-F5832238A7A3}"/>
              </a:ext>
            </a:extLst>
          </p:cNvPr>
          <p:cNvSpPr txBox="1"/>
          <p:nvPr/>
        </p:nvSpPr>
        <p:spPr>
          <a:xfrm>
            <a:off x="9979200" y="3359558"/>
            <a:ext cx="1394934" cy="253916"/>
          </a:xfrm>
          <a:prstGeom prst="rect">
            <a:avLst/>
          </a:prstGeom>
          <a:noFill/>
        </p:spPr>
        <p:txBody>
          <a:bodyPr wrap="none" rtlCol="0">
            <a:spAutoFit/>
          </a:bodyPr>
          <a:lstStyle/>
          <a:p>
            <a:r>
              <a:rPr lang="en-GB" sz="1050"/>
              <a:t>Respiratory diseases</a:t>
            </a:r>
          </a:p>
        </p:txBody>
      </p:sp>
      <p:sp>
        <p:nvSpPr>
          <p:cNvPr id="26" name="TextBox 25">
            <a:extLst>
              <a:ext uri="{FF2B5EF4-FFF2-40B4-BE49-F238E27FC236}">
                <a16:creationId xmlns:a16="http://schemas.microsoft.com/office/drawing/2014/main" id="{5DB24083-82E6-605A-DC6C-457CB24155A1}"/>
              </a:ext>
            </a:extLst>
          </p:cNvPr>
          <p:cNvSpPr txBox="1"/>
          <p:nvPr/>
        </p:nvSpPr>
        <p:spPr>
          <a:xfrm>
            <a:off x="9979200" y="3542630"/>
            <a:ext cx="1771639" cy="253916"/>
          </a:xfrm>
          <a:prstGeom prst="rect">
            <a:avLst/>
          </a:prstGeom>
          <a:noFill/>
        </p:spPr>
        <p:txBody>
          <a:bodyPr wrap="none" rtlCol="0">
            <a:spAutoFit/>
          </a:bodyPr>
          <a:lstStyle/>
          <a:p>
            <a:r>
              <a:rPr lang="en-GB" sz="1050"/>
              <a:t>Diabetes &amp; kidney diseases</a:t>
            </a:r>
          </a:p>
        </p:txBody>
      </p:sp>
      <p:sp>
        <p:nvSpPr>
          <p:cNvPr id="27" name="TextBox 26">
            <a:extLst>
              <a:ext uri="{FF2B5EF4-FFF2-40B4-BE49-F238E27FC236}">
                <a16:creationId xmlns:a16="http://schemas.microsoft.com/office/drawing/2014/main" id="{F8C01977-B0F5-1FDB-218D-53E588E5CE1F}"/>
              </a:ext>
            </a:extLst>
          </p:cNvPr>
          <p:cNvSpPr txBox="1"/>
          <p:nvPr/>
        </p:nvSpPr>
        <p:spPr>
          <a:xfrm>
            <a:off x="9979200" y="3727009"/>
            <a:ext cx="1263487" cy="253916"/>
          </a:xfrm>
          <a:prstGeom prst="rect">
            <a:avLst/>
          </a:prstGeom>
          <a:noFill/>
        </p:spPr>
        <p:txBody>
          <a:bodyPr wrap="none" rtlCol="0">
            <a:spAutoFit/>
          </a:bodyPr>
          <a:lstStyle/>
          <a:p>
            <a:r>
              <a:rPr lang="en-GB" sz="1050"/>
              <a:t>Digestive diseases</a:t>
            </a:r>
          </a:p>
        </p:txBody>
      </p:sp>
      <p:sp>
        <p:nvSpPr>
          <p:cNvPr id="28" name="TextBox 27">
            <a:extLst>
              <a:ext uri="{FF2B5EF4-FFF2-40B4-BE49-F238E27FC236}">
                <a16:creationId xmlns:a16="http://schemas.microsoft.com/office/drawing/2014/main" id="{E58B9C10-D2AB-D0EE-215D-F83CA20A8B2C}"/>
              </a:ext>
            </a:extLst>
          </p:cNvPr>
          <p:cNvSpPr txBox="1"/>
          <p:nvPr/>
        </p:nvSpPr>
        <p:spPr>
          <a:xfrm>
            <a:off x="9979200" y="3898400"/>
            <a:ext cx="1106393" cy="253916"/>
          </a:xfrm>
          <a:prstGeom prst="rect">
            <a:avLst/>
          </a:prstGeom>
          <a:noFill/>
        </p:spPr>
        <p:txBody>
          <a:bodyPr wrap="none" rtlCol="0">
            <a:spAutoFit/>
          </a:bodyPr>
          <a:lstStyle/>
          <a:p>
            <a:r>
              <a:rPr lang="en-GB" sz="1050"/>
              <a:t>External causes</a:t>
            </a:r>
          </a:p>
        </p:txBody>
      </p:sp>
      <p:sp>
        <p:nvSpPr>
          <p:cNvPr id="29" name="TextBox 28">
            <a:extLst>
              <a:ext uri="{FF2B5EF4-FFF2-40B4-BE49-F238E27FC236}">
                <a16:creationId xmlns:a16="http://schemas.microsoft.com/office/drawing/2014/main" id="{309905E2-6DA1-298C-4BF2-73D53362B7E9}"/>
              </a:ext>
            </a:extLst>
          </p:cNvPr>
          <p:cNvSpPr txBox="1"/>
          <p:nvPr/>
        </p:nvSpPr>
        <p:spPr>
          <a:xfrm>
            <a:off x="9979200" y="4073635"/>
            <a:ext cx="1957587" cy="253916"/>
          </a:xfrm>
          <a:prstGeom prst="rect">
            <a:avLst/>
          </a:prstGeom>
          <a:noFill/>
        </p:spPr>
        <p:txBody>
          <a:bodyPr wrap="none" rtlCol="0">
            <a:spAutoFit/>
          </a:bodyPr>
          <a:lstStyle/>
          <a:p>
            <a:r>
              <a:rPr lang="en-GB" sz="1050"/>
              <a:t>Mental &amp; behavioural diseases</a:t>
            </a:r>
          </a:p>
        </p:txBody>
      </p:sp>
      <p:sp>
        <p:nvSpPr>
          <p:cNvPr id="30" name="TextBox 29">
            <a:extLst>
              <a:ext uri="{FF2B5EF4-FFF2-40B4-BE49-F238E27FC236}">
                <a16:creationId xmlns:a16="http://schemas.microsoft.com/office/drawing/2014/main" id="{340ACECF-8D5A-FE1C-6C8C-865CF5D39EAE}"/>
              </a:ext>
            </a:extLst>
          </p:cNvPr>
          <p:cNvSpPr txBox="1"/>
          <p:nvPr/>
        </p:nvSpPr>
        <p:spPr>
          <a:xfrm>
            <a:off x="9979200" y="4256502"/>
            <a:ext cx="1622560" cy="253916"/>
          </a:xfrm>
          <a:prstGeom prst="rect">
            <a:avLst/>
          </a:prstGeom>
          <a:noFill/>
        </p:spPr>
        <p:txBody>
          <a:bodyPr wrap="none" rtlCol="0">
            <a:spAutoFit/>
          </a:bodyPr>
          <a:lstStyle/>
          <a:p>
            <a:r>
              <a:rPr lang="en-GB" sz="1050"/>
              <a:t>Substance use disorders</a:t>
            </a:r>
          </a:p>
        </p:txBody>
      </p:sp>
      <p:sp>
        <p:nvSpPr>
          <p:cNvPr id="31" name="TextBox 30">
            <a:extLst>
              <a:ext uri="{FF2B5EF4-FFF2-40B4-BE49-F238E27FC236}">
                <a16:creationId xmlns:a16="http://schemas.microsoft.com/office/drawing/2014/main" id="{04965AEE-BAF7-610B-2FC3-E51E9B08A3C0}"/>
              </a:ext>
            </a:extLst>
          </p:cNvPr>
          <p:cNvSpPr txBox="1"/>
          <p:nvPr/>
        </p:nvSpPr>
        <p:spPr>
          <a:xfrm>
            <a:off x="9979200" y="4439369"/>
            <a:ext cx="516488" cy="253916"/>
          </a:xfrm>
          <a:prstGeom prst="rect">
            <a:avLst/>
          </a:prstGeom>
          <a:noFill/>
        </p:spPr>
        <p:txBody>
          <a:bodyPr wrap="none" rtlCol="0">
            <a:spAutoFit/>
          </a:bodyPr>
          <a:lstStyle/>
          <a:p>
            <a:r>
              <a:rPr lang="en-GB" sz="1050"/>
              <a:t>Other</a:t>
            </a:r>
          </a:p>
        </p:txBody>
      </p:sp>
    </p:spTree>
    <p:extLst>
      <p:ext uri="{BB962C8B-B14F-4D97-AF65-F5344CB8AC3E}">
        <p14:creationId xmlns:p14="http://schemas.microsoft.com/office/powerpoint/2010/main" val="14073095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FA269-3A72-236D-CC8F-1681DFB8C500}"/>
            </a:ext>
          </a:extLst>
        </p:cNvPr>
        <p:cNvGrpSpPr/>
        <p:nvPr/>
      </p:nvGrpSpPr>
      <p:grpSpPr>
        <a:xfrm>
          <a:off x="0" y="0"/>
          <a:ext cx="0" cy="0"/>
          <a:chOff x="0" y="0"/>
          <a:chExt cx="0" cy="0"/>
        </a:xfrm>
      </p:grpSpPr>
      <p:pic>
        <p:nvPicPr>
          <p:cNvPr id="10" name="Picture 9" descr="A green logo with a black background&#10;&#10;AI-generated content may be incorrect.">
            <a:extLst>
              <a:ext uri="{FF2B5EF4-FFF2-40B4-BE49-F238E27FC236}">
                <a16:creationId xmlns:a16="http://schemas.microsoft.com/office/drawing/2014/main" id="{944AFA2F-25F0-8522-0073-B7B44727E625}"/>
              </a:ext>
            </a:extLst>
          </p:cNvPr>
          <p:cNvPicPr>
            <a:picLocks noChangeAspect="1"/>
          </p:cNvPicPr>
          <p:nvPr/>
        </p:nvPicPr>
        <p:blipFill>
          <a:blip r:embed="rId2"/>
          <a:stretch>
            <a:fillRect/>
          </a:stretch>
        </p:blipFill>
        <p:spPr>
          <a:xfrm>
            <a:off x="6482566" y="10488"/>
            <a:ext cx="5582429" cy="6220693"/>
          </a:xfrm>
          <a:prstGeom prst="rect">
            <a:avLst/>
          </a:prstGeom>
        </p:spPr>
      </p:pic>
      <p:sp>
        <p:nvSpPr>
          <p:cNvPr id="2" name="Title 1">
            <a:extLst>
              <a:ext uri="{FF2B5EF4-FFF2-40B4-BE49-F238E27FC236}">
                <a16:creationId xmlns:a16="http://schemas.microsoft.com/office/drawing/2014/main" id="{DD78BFBE-B359-EF1B-5D8D-7C93865D7472}"/>
              </a:ext>
            </a:extLst>
          </p:cNvPr>
          <p:cNvSpPr>
            <a:spLocks noGrp="1"/>
          </p:cNvSpPr>
          <p:nvPr>
            <p:ph type="ctrTitle"/>
          </p:nvPr>
        </p:nvSpPr>
        <p:spPr>
          <a:xfrm>
            <a:off x="1524000" y="1927035"/>
            <a:ext cx="9144000" cy="2387600"/>
          </a:xfrm>
        </p:spPr>
        <p:txBody>
          <a:bodyPr>
            <a:normAutofit/>
          </a:bodyPr>
          <a:lstStyle/>
          <a:p>
            <a:pPr algn="l"/>
            <a:r>
              <a:rPr lang="en-GB"/>
              <a:t>Health Inequalities</a:t>
            </a:r>
          </a:p>
        </p:txBody>
      </p:sp>
      <p:pic>
        <p:nvPicPr>
          <p:cNvPr id="12" name="Picture 11" descr="A black and yellow text&#10;&#10;AI-generated content may be incorrect.">
            <a:extLst>
              <a:ext uri="{FF2B5EF4-FFF2-40B4-BE49-F238E27FC236}">
                <a16:creationId xmlns:a16="http://schemas.microsoft.com/office/drawing/2014/main" id="{9023C0D5-801D-D800-4BB4-DBE1A6400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Tree>
    <p:extLst>
      <p:ext uri="{BB962C8B-B14F-4D97-AF65-F5344CB8AC3E}">
        <p14:creationId xmlns:p14="http://schemas.microsoft.com/office/powerpoint/2010/main" val="27126999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02FDB-38F7-A2D6-72CD-96F7D1268CA0}"/>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865F8109-4995-8F45-1F65-204CC9047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4C0B9227-F55D-05B4-2DC6-AA86530475A4}"/>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Mortality by Deprivation</a:t>
            </a:r>
          </a:p>
        </p:txBody>
      </p:sp>
      <p:sp>
        <p:nvSpPr>
          <p:cNvPr id="2" name="TextBox 1">
            <a:extLst>
              <a:ext uri="{FF2B5EF4-FFF2-40B4-BE49-F238E27FC236}">
                <a16:creationId xmlns:a16="http://schemas.microsoft.com/office/drawing/2014/main" id="{6C1F660A-F5F2-51F7-84EE-91C370FFE58D}"/>
              </a:ext>
            </a:extLst>
          </p:cNvPr>
          <p:cNvSpPr txBox="1"/>
          <p:nvPr/>
        </p:nvSpPr>
        <p:spPr>
          <a:xfrm>
            <a:off x="411480" y="1008934"/>
            <a:ext cx="11442192" cy="830997"/>
          </a:xfrm>
          <a:prstGeom prst="rect">
            <a:avLst/>
          </a:prstGeom>
          <a:noFill/>
        </p:spPr>
        <p:txBody>
          <a:bodyPr wrap="square" rtlCol="0">
            <a:spAutoFit/>
          </a:bodyPr>
          <a:lstStyle/>
          <a:p>
            <a:r>
              <a:rPr lang="en-GB" sz="2400" dirty="0"/>
              <a:t>Across major disease categories, people living in more deprived areas of Lincolnshire suffer significantly higher mortality than those living in less deprived areas</a:t>
            </a:r>
          </a:p>
        </p:txBody>
      </p:sp>
      <p:sp>
        <p:nvSpPr>
          <p:cNvPr id="8" name="TextBox 7">
            <a:extLst>
              <a:ext uri="{FF2B5EF4-FFF2-40B4-BE49-F238E27FC236}">
                <a16:creationId xmlns:a16="http://schemas.microsoft.com/office/drawing/2014/main" id="{E6AA19B0-B1C9-F375-F21A-47F35D7A6242}"/>
              </a:ext>
            </a:extLst>
          </p:cNvPr>
          <p:cNvSpPr txBox="1"/>
          <p:nvPr/>
        </p:nvSpPr>
        <p:spPr>
          <a:xfrm>
            <a:off x="475488" y="6307488"/>
            <a:ext cx="9336024" cy="553998"/>
          </a:xfrm>
          <a:prstGeom prst="rect">
            <a:avLst/>
          </a:prstGeom>
          <a:noFill/>
        </p:spPr>
        <p:txBody>
          <a:bodyPr wrap="square" rtlCol="0">
            <a:spAutoFit/>
          </a:bodyPr>
          <a:lstStyle/>
          <a:p>
            <a:r>
              <a:rPr lang="en-GB" sz="1000" dirty="0"/>
              <a:t>Source: Lincolnshire Data Management Environment (not externally accessible). January 2023 to December 2025. </a:t>
            </a:r>
          </a:p>
          <a:p>
            <a:r>
              <a:rPr lang="en-GB" sz="1000" dirty="0"/>
              <a:t>Note: Disease categories based on ICD10 Chapters as outlined in </a:t>
            </a:r>
            <a:r>
              <a:rPr lang="en-GB" sz="1000" dirty="0">
                <a:hlinkClick r:id="rId3"/>
              </a:rPr>
              <a:t>ICD-10-5TH-Edition Volume 1 – Tabular list</a:t>
            </a:r>
            <a:r>
              <a:rPr lang="en-GB" sz="1000" dirty="0"/>
              <a:t>, U509 categorised as External cause of mortality in line with </a:t>
            </a:r>
            <a:r>
              <a:rPr lang="en-GB" sz="1000" dirty="0">
                <a:hlinkClick r:id="rId4"/>
              </a:rPr>
              <a:t>Mortality statistics by location - Office for National Statistics</a:t>
            </a:r>
            <a:r>
              <a:rPr lang="en-GB" sz="1000" dirty="0"/>
              <a:t>. Direct age-sex standardisation carried out using the </a:t>
            </a:r>
            <a:r>
              <a:rPr lang="en-GB" sz="1000" dirty="0">
                <a:hlinkClick r:id="rId5"/>
              </a:rPr>
              <a:t>EU Standard Population 2013</a:t>
            </a:r>
            <a:r>
              <a:rPr lang="en-GB" sz="1000" dirty="0"/>
              <a:t>. </a:t>
            </a:r>
          </a:p>
        </p:txBody>
      </p:sp>
      <p:pic>
        <p:nvPicPr>
          <p:cNvPr id="37" name="Picture 36">
            <a:extLst>
              <a:ext uri="{FF2B5EF4-FFF2-40B4-BE49-F238E27FC236}">
                <a16:creationId xmlns:a16="http://schemas.microsoft.com/office/drawing/2014/main" id="{104791AD-2101-0EEC-9B83-D5B18C591AFC}"/>
              </a:ext>
            </a:extLst>
          </p:cNvPr>
          <p:cNvPicPr>
            <a:picLocks noChangeAspect="1"/>
          </p:cNvPicPr>
          <p:nvPr/>
        </p:nvPicPr>
        <p:blipFill>
          <a:blip r:embed="rId6"/>
          <a:stretch>
            <a:fillRect/>
          </a:stretch>
        </p:blipFill>
        <p:spPr>
          <a:xfrm>
            <a:off x="411480" y="2164061"/>
            <a:ext cx="11558016" cy="3846075"/>
          </a:xfrm>
          <a:prstGeom prst="rect">
            <a:avLst/>
          </a:prstGeom>
        </p:spPr>
      </p:pic>
      <p:sp>
        <p:nvSpPr>
          <p:cNvPr id="38" name="TextBox 37">
            <a:extLst>
              <a:ext uri="{FF2B5EF4-FFF2-40B4-BE49-F238E27FC236}">
                <a16:creationId xmlns:a16="http://schemas.microsoft.com/office/drawing/2014/main" id="{DCA65B8A-3AB9-3D24-1982-EC792D076644}"/>
              </a:ext>
            </a:extLst>
          </p:cNvPr>
          <p:cNvSpPr txBox="1"/>
          <p:nvPr/>
        </p:nvSpPr>
        <p:spPr>
          <a:xfrm>
            <a:off x="338328" y="1834719"/>
            <a:ext cx="10778592" cy="307777"/>
          </a:xfrm>
          <a:prstGeom prst="rect">
            <a:avLst/>
          </a:prstGeom>
          <a:solidFill>
            <a:schemeClr val="bg1"/>
          </a:solidFill>
        </p:spPr>
        <p:txBody>
          <a:bodyPr wrap="none" rtlCol="0">
            <a:spAutoFit/>
          </a:bodyPr>
          <a:lstStyle/>
          <a:p>
            <a:r>
              <a:rPr lang="en-GB" sz="1400" u="sng" dirty="0">
                <a:solidFill>
                  <a:schemeClr val="accent1"/>
                </a:solidFill>
              </a:rPr>
              <a:t>Directly age-sex standardised mortality rate per 100,000 people per year, by underlying cause of death, by deprivation decile (2023 – 2025)</a:t>
            </a:r>
          </a:p>
        </p:txBody>
      </p:sp>
    </p:spTree>
    <p:extLst>
      <p:ext uri="{BB962C8B-B14F-4D97-AF65-F5344CB8AC3E}">
        <p14:creationId xmlns:p14="http://schemas.microsoft.com/office/powerpoint/2010/main" val="37709484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1955D-043E-6B90-E163-0BD6F07B4911}"/>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5BA44D2C-A33B-0FE0-4CDF-A6FAD6644EED}"/>
              </a:ext>
            </a:extLst>
          </p:cNvPr>
          <p:cNvPicPr>
            <a:picLocks noChangeAspect="1"/>
          </p:cNvPicPr>
          <p:nvPr/>
        </p:nvPicPr>
        <p:blipFill>
          <a:blip r:embed="rId2"/>
          <a:stretch>
            <a:fillRect/>
          </a:stretch>
        </p:blipFill>
        <p:spPr>
          <a:xfrm>
            <a:off x="469185" y="2110364"/>
            <a:ext cx="8640381" cy="4182059"/>
          </a:xfrm>
          <a:prstGeom prst="rect">
            <a:avLst/>
          </a:prstGeom>
        </p:spPr>
      </p:pic>
      <p:pic>
        <p:nvPicPr>
          <p:cNvPr id="4" name="Picture 3" descr="A black and yellow text&#10;&#10;AI-generated content may be incorrect.">
            <a:extLst>
              <a:ext uri="{FF2B5EF4-FFF2-40B4-BE49-F238E27FC236}">
                <a16:creationId xmlns:a16="http://schemas.microsoft.com/office/drawing/2014/main" id="{268F3B97-D574-FE7A-F668-2C7F4C544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B6253D7B-6D27-48DC-CB73-B8890B7A436C}"/>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Mortality by Deprivation – Circulatory System</a:t>
            </a:r>
          </a:p>
        </p:txBody>
      </p:sp>
      <p:sp>
        <p:nvSpPr>
          <p:cNvPr id="2" name="TextBox 1">
            <a:extLst>
              <a:ext uri="{FF2B5EF4-FFF2-40B4-BE49-F238E27FC236}">
                <a16:creationId xmlns:a16="http://schemas.microsoft.com/office/drawing/2014/main" id="{2FB1EADD-A479-0774-09BD-DB5C6B49C452}"/>
              </a:ext>
            </a:extLst>
          </p:cNvPr>
          <p:cNvSpPr txBox="1"/>
          <p:nvPr/>
        </p:nvSpPr>
        <p:spPr>
          <a:xfrm>
            <a:off x="411480" y="1008934"/>
            <a:ext cx="11442192" cy="830997"/>
          </a:xfrm>
          <a:prstGeom prst="rect">
            <a:avLst/>
          </a:prstGeom>
          <a:noFill/>
        </p:spPr>
        <p:txBody>
          <a:bodyPr wrap="square" rtlCol="0">
            <a:spAutoFit/>
          </a:bodyPr>
          <a:lstStyle/>
          <a:p>
            <a:r>
              <a:rPr lang="en-GB" sz="2400" dirty="0"/>
              <a:t>The mortality rate due to diseases of the circulatory system is </a:t>
            </a:r>
            <a:r>
              <a:rPr lang="en-GB" sz="2400" b="1" dirty="0"/>
              <a:t>144% higher</a:t>
            </a:r>
            <a:r>
              <a:rPr lang="en-GB" sz="2400" dirty="0"/>
              <a:t> in the most deprived decile compared to the least deprived decile.</a:t>
            </a:r>
          </a:p>
        </p:txBody>
      </p:sp>
      <p:sp>
        <p:nvSpPr>
          <p:cNvPr id="8" name="TextBox 7">
            <a:extLst>
              <a:ext uri="{FF2B5EF4-FFF2-40B4-BE49-F238E27FC236}">
                <a16:creationId xmlns:a16="http://schemas.microsoft.com/office/drawing/2014/main" id="{C133846A-D08B-CCA4-8AFF-8EE03A1C0F12}"/>
              </a:ext>
            </a:extLst>
          </p:cNvPr>
          <p:cNvSpPr txBox="1"/>
          <p:nvPr/>
        </p:nvSpPr>
        <p:spPr>
          <a:xfrm>
            <a:off x="475488" y="6307488"/>
            <a:ext cx="9336024" cy="553998"/>
          </a:xfrm>
          <a:prstGeom prst="rect">
            <a:avLst/>
          </a:prstGeom>
          <a:noFill/>
        </p:spPr>
        <p:txBody>
          <a:bodyPr wrap="square" rtlCol="0">
            <a:spAutoFit/>
          </a:bodyPr>
          <a:lstStyle/>
          <a:p>
            <a:r>
              <a:rPr lang="en-GB" sz="1000" dirty="0"/>
              <a:t>Source: Lincolnshire Data Management Environment (not externally accessible). January 2023 to December 2025. </a:t>
            </a:r>
          </a:p>
          <a:p>
            <a:r>
              <a:rPr lang="en-GB" sz="1000" dirty="0"/>
              <a:t>Note: Disease categories based on ICD10 Chapters as outlined in </a:t>
            </a:r>
            <a:r>
              <a:rPr lang="en-GB" sz="1000" dirty="0">
                <a:hlinkClick r:id="rId4"/>
              </a:rPr>
              <a:t>ICD-10-5TH-Edition Volume 1 – Tabular list</a:t>
            </a:r>
            <a:r>
              <a:rPr lang="en-GB" sz="1000" dirty="0"/>
              <a:t>, U509 categorised as External cause of mortality in line with </a:t>
            </a:r>
            <a:r>
              <a:rPr lang="en-GB" sz="1000" dirty="0">
                <a:hlinkClick r:id="rId5"/>
              </a:rPr>
              <a:t>Mortality statistics by location - Office for National Statistics</a:t>
            </a:r>
            <a:r>
              <a:rPr lang="en-GB" sz="1000" dirty="0"/>
              <a:t>. *Based on direct age-sex standardisation carried out using the </a:t>
            </a:r>
            <a:r>
              <a:rPr lang="en-GB" sz="1000" dirty="0">
                <a:hlinkClick r:id="rId6"/>
              </a:rPr>
              <a:t>EU Standard Population 2013</a:t>
            </a:r>
            <a:r>
              <a:rPr lang="en-GB" sz="1000" dirty="0"/>
              <a:t>. </a:t>
            </a:r>
          </a:p>
        </p:txBody>
      </p:sp>
      <p:sp>
        <p:nvSpPr>
          <p:cNvPr id="38" name="TextBox 37">
            <a:extLst>
              <a:ext uri="{FF2B5EF4-FFF2-40B4-BE49-F238E27FC236}">
                <a16:creationId xmlns:a16="http://schemas.microsoft.com/office/drawing/2014/main" id="{25570491-0481-FC95-150B-AA604ADD0E4F}"/>
              </a:ext>
            </a:extLst>
          </p:cNvPr>
          <p:cNvSpPr txBox="1"/>
          <p:nvPr/>
        </p:nvSpPr>
        <p:spPr>
          <a:xfrm>
            <a:off x="338328" y="1834719"/>
            <a:ext cx="8431282" cy="307777"/>
          </a:xfrm>
          <a:prstGeom prst="rect">
            <a:avLst/>
          </a:prstGeom>
          <a:solidFill>
            <a:schemeClr val="bg1"/>
          </a:solidFill>
        </p:spPr>
        <p:txBody>
          <a:bodyPr wrap="none" rtlCol="0">
            <a:spAutoFit/>
          </a:bodyPr>
          <a:lstStyle/>
          <a:p>
            <a:r>
              <a:rPr lang="en-GB" sz="1400" u="sng" dirty="0">
                <a:solidFill>
                  <a:schemeClr val="accent1"/>
                </a:solidFill>
              </a:rPr>
              <a:t>Directly age-sex standardised mortality rate per 100,000 people per year, by deprivation decile (2023 – 2025)</a:t>
            </a:r>
          </a:p>
        </p:txBody>
      </p:sp>
      <p:sp>
        <p:nvSpPr>
          <p:cNvPr id="12" name="Right Brace 11">
            <a:extLst>
              <a:ext uri="{FF2B5EF4-FFF2-40B4-BE49-F238E27FC236}">
                <a16:creationId xmlns:a16="http://schemas.microsoft.com/office/drawing/2014/main" id="{E76BE3D8-D900-12A7-6129-88312E5EE6DD}"/>
              </a:ext>
            </a:extLst>
          </p:cNvPr>
          <p:cNvSpPr/>
          <p:nvPr/>
        </p:nvSpPr>
        <p:spPr>
          <a:xfrm>
            <a:off x="9628044" y="2670048"/>
            <a:ext cx="429768" cy="184708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6C1A0F35-1817-6240-BA76-B6CCA6B606EB}"/>
              </a:ext>
            </a:extLst>
          </p:cNvPr>
          <p:cNvCxnSpPr>
            <a:cxnSpLocks/>
          </p:cNvCxnSpPr>
          <p:nvPr/>
        </p:nvCxnSpPr>
        <p:spPr>
          <a:xfrm>
            <a:off x="1271016" y="2670048"/>
            <a:ext cx="8357028"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118F19C-A9E9-0AF2-E5E7-808716C1FBAB}"/>
              </a:ext>
            </a:extLst>
          </p:cNvPr>
          <p:cNvCxnSpPr>
            <a:cxnSpLocks/>
            <a:endCxn id="12" idx="2"/>
          </p:cNvCxnSpPr>
          <p:nvPr/>
        </p:nvCxnSpPr>
        <p:spPr>
          <a:xfrm flipV="1">
            <a:off x="8997696" y="4517133"/>
            <a:ext cx="630348" cy="3"/>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09FA08AB-6F10-0030-C4A8-894FD7636622}"/>
              </a:ext>
            </a:extLst>
          </p:cNvPr>
          <p:cNvSpPr txBox="1"/>
          <p:nvPr/>
        </p:nvSpPr>
        <p:spPr>
          <a:xfrm>
            <a:off x="10124167" y="3118211"/>
            <a:ext cx="1795860" cy="1200329"/>
          </a:xfrm>
          <a:prstGeom prst="rect">
            <a:avLst/>
          </a:prstGeom>
          <a:noFill/>
        </p:spPr>
        <p:txBody>
          <a:bodyPr wrap="square" rtlCol="0">
            <a:spAutoFit/>
          </a:bodyPr>
          <a:lstStyle/>
          <a:p>
            <a:r>
              <a:rPr lang="en-GB" b="1" dirty="0"/>
              <a:t>223 deaths per 100,000 people per year difference*</a:t>
            </a:r>
          </a:p>
        </p:txBody>
      </p:sp>
      <p:sp>
        <p:nvSpPr>
          <p:cNvPr id="32" name="TextBox 31">
            <a:extLst>
              <a:ext uri="{FF2B5EF4-FFF2-40B4-BE49-F238E27FC236}">
                <a16:creationId xmlns:a16="http://schemas.microsoft.com/office/drawing/2014/main" id="{22FA49C1-06CC-EA08-3021-AE147881A5C7}"/>
              </a:ext>
            </a:extLst>
          </p:cNvPr>
          <p:cNvSpPr txBox="1"/>
          <p:nvPr/>
        </p:nvSpPr>
        <p:spPr>
          <a:xfrm>
            <a:off x="768314" y="6027752"/>
            <a:ext cx="1045479" cy="261610"/>
          </a:xfrm>
          <a:prstGeom prst="rect">
            <a:avLst/>
          </a:prstGeom>
          <a:noFill/>
        </p:spPr>
        <p:txBody>
          <a:bodyPr wrap="none" rtlCol="0">
            <a:spAutoFit/>
          </a:bodyPr>
          <a:lstStyle/>
          <a:p>
            <a:r>
              <a:rPr lang="en-GB" sz="1100" dirty="0"/>
              <a:t>Most deprived</a:t>
            </a:r>
          </a:p>
        </p:txBody>
      </p:sp>
      <p:sp>
        <p:nvSpPr>
          <p:cNvPr id="33" name="TextBox 32">
            <a:extLst>
              <a:ext uri="{FF2B5EF4-FFF2-40B4-BE49-F238E27FC236}">
                <a16:creationId xmlns:a16="http://schemas.microsoft.com/office/drawing/2014/main" id="{92911C06-0879-1F6D-6B84-B261FEB0506A}"/>
              </a:ext>
            </a:extLst>
          </p:cNvPr>
          <p:cNvSpPr txBox="1"/>
          <p:nvPr/>
        </p:nvSpPr>
        <p:spPr>
          <a:xfrm>
            <a:off x="8425752" y="6027752"/>
            <a:ext cx="1103187" cy="261610"/>
          </a:xfrm>
          <a:prstGeom prst="rect">
            <a:avLst/>
          </a:prstGeom>
          <a:noFill/>
        </p:spPr>
        <p:txBody>
          <a:bodyPr wrap="none" rtlCol="0">
            <a:spAutoFit/>
          </a:bodyPr>
          <a:lstStyle/>
          <a:p>
            <a:r>
              <a:rPr lang="en-GB" sz="1100" dirty="0"/>
              <a:t>Least deprived</a:t>
            </a:r>
          </a:p>
        </p:txBody>
      </p:sp>
    </p:spTree>
    <p:extLst>
      <p:ext uri="{BB962C8B-B14F-4D97-AF65-F5344CB8AC3E}">
        <p14:creationId xmlns:p14="http://schemas.microsoft.com/office/powerpoint/2010/main" val="25408199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0C31C-DA37-78F4-D99E-F24AE860474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EBB2F34-D812-127E-7AEE-0DE17A374244}"/>
              </a:ext>
            </a:extLst>
          </p:cNvPr>
          <p:cNvPicPr>
            <a:picLocks noChangeAspect="1"/>
          </p:cNvPicPr>
          <p:nvPr/>
        </p:nvPicPr>
        <p:blipFill>
          <a:blip r:embed="rId2"/>
          <a:stretch>
            <a:fillRect/>
          </a:stretch>
        </p:blipFill>
        <p:spPr>
          <a:xfrm>
            <a:off x="469185" y="2110364"/>
            <a:ext cx="8640381" cy="4178699"/>
          </a:xfrm>
          <a:prstGeom prst="rect">
            <a:avLst/>
          </a:prstGeom>
        </p:spPr>
      </p:pic>
      <p:pic>
        <p:nvPicPr>
          <p:cNvPr id="4" name="Picture 3" descr="A black and yellow text&#10;&#10;AI-generated content may be incorrect.">
            <a:extLst>
              <a:ext uri="{FF2B5EF4-FFF2-40B4-BE49-F238E27FC236}">
                <a16:creationId xmlns:a16="http://schemas.microsoft.com/office/drawing/2014/main" id="{FF957B83-AE58-9C1F-DFD0-1F9663FA5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76325377-6C90-157E-0C90-FA34A7AD5424}"/>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Mortality by Deprivation – Neoplasms</a:t>
            </a:r>
          </a:p>
        </p:txBody>
      </p:sp>
      <p:sp>
        <p:nvSpPr>
          <p:cNvPr id="2" name="TextBox 1">
            <a:extLst>
              <a:ext uri="{FF2B5EF4-FFF2-40B4-BE49-F238E27FC236}">
                <a16:creationId xmlns:a16="http://schemas.microsoft.com/office/drawing/2014/main" id="{766FA9C1-FAE5-EBAE-27F5-89ED6B8280BF}"/>
              </a:ext>
            </a:extLst>
          </p:cNvPr>
          <p:cNvSpPr txBox="1"/>
          <p:nvPr/>
        </p:nvSpPr>
        <p:spPr>
          <a:xfrm>
            <a:off x="411480" y="1008934"/>
            <a:ext cx="11442192" cy="830997"/>
          </a:xfrm>
          <a:prstGeom prst="rect">
            <a:avLst/>
          </a:prstGeom>
          <a:noFill/>
        </p:spPr>
        <p:txBody>
          <a:bodyPr wrap="square" rtlCol="0">
            <a:spAutoFit/>
          </a:bodyPr>
          <a:lstStyle/>
          <a:p>
            <a:r>
              <a:rPr lang="en-GB" sz="2400" dirty="0"/>
              <a:t>The mortality rate due to Neoplasms is </a:t>
            </a:r>
            <a:r>
              <a:rPr lang="en-GB" sz="2400" b="1" dirty="0"/>
              <a:t>109% higher</a:t>
            </a:r>
            <a:r>
              <a:rPr lang="en-GB" sz="2400" dirty="0"/>
              <a:t> in the most deprived decile compared to the least deprived decile.</a:t>
            </a:r>
          </a:p>
        </p:txBody>
      </p:sp>
      <p:sp>
        <p:nvSpPr>
          <p:cNvPr id="8" name="TextBox 7">
            <a:extLst>
              <a:ext uri="{FF2B5EF4-FFF2-40B4-BE49-F238E27FC236}">
                <a16:creationId xmlns:a16="http://schemas.microsoft.com/office/drawing/2014/main" id="{FAFD5E39-445F-94B2-7FA0-9C5AB3847683}"/>
              </a:ext>
            </a:extLst>
          </p:cNvPr>
          <p:cNvSpPr txBox="1"/>
          <p:nvPr/>
        </p:nvSpPr>
        <p:spPr>
          <a:xfrm>
            <a:off x="475488" y="6307488"/>
            <a:ext cx="9336024" cy="553998"/>
          </a:xfrm>
          <a:prstGeom prst="rect">
            <a:avLst/>
          </a:prstGeom>
          <a:noFill/>
        </p:spPr>
        <p:txBody>
          <a:bodyPr wrap="square" rtlCol="0">
            <a:spAutoFit/>
          </a:bodyPr>
          <a:lstStyle/>
          <a:p>
            <a:r>
              <a:rPr lang="en-GB" sz="1000" dirty="0"/>
              <a:t>Source: Lincolnshire Data Management Environment (not externally accessible). January 2023 to December 2025. </a:t>
            </a:r>
          </a:p>
          <a:p>
            <a:r>
              <a:rPr lang="en-GB" sz="1000" dirty="0"/>
              <a:t>Note: Disease categories based on ICD10 Chapters as outlined in </a:t>
            </a:r>
            <a:r>
              <a:rPr lang="en-GB" sz="1000" dirty="0">
                <a:hlinkClick r:id="rId4"/>
              </a:rPr>
              <a:t>ICD-10-5TH-Edition Volume 1 – Tabular list</a:t>
            </a:r>
            <a:r>
              <a:rPr lang="en-GB" sz="1000" dirty="0"/>
              <a:t>, U509 categorised as External cause of mortality in line with </a:t>
            </a:r>
            <a:r>
              <a:rPr lang="en-GB" sz="1000" dirty="0">
                <a:hlinkClick r:id="rId5"/>
              </a:rPr>
              <a:t>Mortality statistics by location - Office for National Statistics</a:t>
            </a:r>
            <a:r>
              <a:rPr lang="en-GB" sz="1000" dirty="0"/>
              <a:t>. *Based on direct age-sex standardisation carried out using the </a:t>
            </a:r>
            <a:r>
              <a:rPr lang="en-GB" sz="1000" dirty="0">
                <a:hlinkClick r:id="rId6"/>
              </a:rPr>
              <a:t>EU Standard Population 2013</a:t>
            </a:r>
            <a:r>
              <a:rPr lang="en-GB" sz="1000" dirty="0"/>
              <a:t>. </a:t>
            </a:r>
          </a:p>
        </p:txBody>
      </p:sp>
      <p:sp>
        <p:nvSpPr>
          <p:cNvPr id="38" name="TextBox 37">
            <a:extLst>
              <a:ext uri="{FF2B5EF4-FFF2-40B4-BE49-F238E27FC236}">
                <a16:creationId xmlns:a16="http://schemas.microsoft.com/office/drawing/2014/main" id="{BCBA2F35-831B-C96C-F092-05D3DF308AD7}"/>
              </a:ext>
            </a:extLst>
          </p:cNvPr>
          <p:cNvSpPr txBox="1"/>
          <p:nvPr/>
        </p:nvSpPr>
        <p:spPr>
          <a:xfrm>
            <a:off x="338328" y="1834719"/>
            <a:ext cx="8431282" cy="307777"/>
          </a:xfrm>
          <a:prstGeom prst="rect">
            <a:avLst/>
          </a:prstGeom>
          <a:solidFill>
            <a:schemeClr val="bg1"/>
          </a:solidFill>
        </p:spPr>
        <p:txBody>
          <a:bodyPr wrap="none" rtlCol="0">
            <a:spAutoFit/>
          </a:bodyPr>
          <a:lstStyle/>
          <a:p>
            <a:r>
              <a:rPr lang="en-GB" sz="1400" u="sng" dirty="0">
                <a:solidFill>
                  <a:schemeClr val="accent1"/>
                </a:solidFill>
              </a:rPr>
              <a:t>Directly age-sex standardised mortality rate per 100,000 people per year, by deprivation decile (2023 – 2025)</a:t>
            </a:r>
          </a:p>
        </p:txBody>
      </p:sp>
      <p:sp>
        <p:nvSpPr>
          <p:cNvPr id="12" name="Right Brace 11">
            <a:extLst>
              <a:ext uri="{FF2B5EF4-FFF2-40B4-BE49-F238E27FC236}">
                <a16:creationId xmlns:a16="http://schemas.microsoft.com/office/drawing/2014/main" id="{8E3EC905-A6D6-F08C-F6BF-3DBBC6499298}"/>
              </a:ext>
            </a:extLst>
          </p:cNvPr>
          <p:cNvSpPr/>
          <p:nvPr/>
        </p:nvSpPr>
        <p:spPr>
          <a:xfrm>
            <a:off x="9628044" y="2807209"/>
            <a:ext cx="429768" cy="156361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E6C73F9A-6E69-71A2-6CC4-DFE2FC8CD74D}"/>
              </a:ext>
            </a:extLst>
          </p:cNvPr>
          <p:cNvCxnSpPr>
            <a:cxnSpLocks/>
          </p:cNvCxnSpPr>
          <p:nvPr/>
        </p:nvCxnSpPr>
        <p:spPr>
          <a:xfrm>
            <a:off x="1271016" y="2807208"/>
            <a:ext cx="8357028"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2123301-A7B6-5CCF-DB1B-EAE9E2F124AE}"/>
              </a:ext>
            </a:extLst>
          </p:cNvPr>
          <p:cNvCxnSpPr>
            <a:cxnSpLocks/>
          </p:cNvCxnSpPr>
          <p:nvPr/>
        </p:nvCxnSpPr>
        <p:spPr>
          <a:xfrm>
            <a:off x="8915400" y="4370832"/>
            <a:ext cx="712644"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5CC24B1-94A5-3DF6-CF8D-9182C65C3132}"/>
              </a:ext>
            </a:extLst>
          </p:cNvPr>
          <p:cNvSpPr txBox="1"/>
          <p:nvPr/>
        </p:nvSpPr>
        <p:spPr>
          <a:xfrm>
            <a:off x="10124167" y="3118211"/>
            <a:ext cx="1795860" cy="1200329"/>
          </a:xfrm>
          <a:prstGeom prst="rect">
            <a:avLst/>
          </a:prstGeom>
          <a:noFill/>
        </p:spPr>
        <p:txBody>
          <a:bodyPr wrap="square" rtlCol="0">
            <a:spAutoFit/>
          </a:bodyPr>
          <a:lstStyle/>
          <a:p>
            <a:r>
              <a:rPr lang="en-GB" b="1" dirty="0"/>
              <a:t>189 deaths per 100,000 people per year difference*</a:t>
            </a:r>
          </a:p>
        </p:txBody>
      </p:sp>
      <p:sp>
        <p:nvSpPr>
          <p:cNvPr id="11" name="TextBox 10">
            <a:extLst>
              <a:ext uri="{FF2B5EF4-FFF2-40B4-BE49-F238E27FC236}">
                <a16:creationId xmlns:a16="http://schemas.microsoft.com/office/drawing/2014/main" id="{CF5A88ED-57C7-CBDF-9C53-3F4E0F297E50}"/>
              </a:ext>
            </a:extLst>
          </p:cNvPr>
          <p:cNvSpPr txBox="1"/>
          <p:nvPr/>
        </p:nvSpPr>
        <p:spPr>
          <a:xfrm>
            <a:off x="768314" y="6027752"/>
            <a:ext cx="1045479" cy="261610"/>
          </a:xfrm>
          <a:prstGeom prst="rect">
            <a:avLst/>
          </a:prstGeom>
          <a:noFill/>
        </p:spPr>
        <p:txBody>
          <a:bodyPr wrap="none" rtlCol="0">
            <a:spAutoFit/>
          </a:bodyPr>
          <a:lstStyle/>
          <a:p>
            <a:r>
              <a:rPr lang="en-GB" sz="1100" dirty="0"/>
              <a:t>Most deprived</a:t>
            </a:r>
          </a:p>
        </p:txBody>
      </p:sp>
      <p:sp>
        <p:nvSpPr>
          <p:cNvPr id="13" name="TextBox 12">
            <a:extLst>
              <a:ext uri="{FF2B5EF4-FFF2-40B4-BE49-F238E27FC236}">
                <a16:creationId xmlns:a16="http://schemas.microsoft.com/office/drawing/2014/main" id="{0E788173-404E-9D39-2F1B-58FC1A934CB1}"/>
              </a:ext>
            </a:extLst>
          </p:cNvPr>
          <p:cNvSpPr txBox="1"/>
          <p:nvPr/>
        </p:nvSpPr>
        <p:spPr>
          <a:xfrm>
            <a:off x="8425752" y="6027752"/>
            <a:ext cx="1103187" cy="261610"/>
          </a:xfrm>
          <a:prstGeom prst="rect">
            <a:avLst/>
          </a:prstGeom>
          <a:noFill/>
        </p:spPr>
        <p:txBody>
          <a:bodyPr wrap="none" rtlCol="0">
            <a:spAutoFit/>
          </a:bodyPr>
          <a:lstStyle/>
          <a:p>
            <a:r>
              <a:rPr lang="en-GB" sz="1100" dirty="0"/>
              <a:t>Least deprived</a:t>
            </a:r>
          </a:p>
        </p:txBody>
      </p:sp>
    </p:spTree>
    <p:extLst>
      <p:ext uri="{BB962C8B-B14F-4D97-AF65-F5344CB8AC3E}">
        <p14:creationId xmlns:p14="http://schemas.microsoft.com/office/powerpoint/2010/main" val="23124057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6723B-E039-05E1-8B87-13996763895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0021590-05F2-16D7-DB44-9163D7B8E223}"/>
              </a:ext>
            </a:extLst>
          </p:cNvPr>
          <p:cNvPicPr>
            <a:picLocks noChangeAspect="1"/>
          </p:cNvPicPr>
          <p:nvPr/>
        </p:nvPicPr>
        <p:blipFill>
          <a:blip r:embed="rId2"/>
          <a:stretch>
            <a:fillRect/>
          </a:stretch>
        </p:blipFill>
        <p:spPr>
          <a:xfrm>
            <a:off x="516489" y="2138726"/>
            <a:ext cx="8517784" cy="4104279"/>
          </a:xfrm>
          <a:prstGeom prst="rect">
            <a:avLst/>
          </a:prstGeom>
        </p:spPr>
      </p:pic>
      <p:pic>
        <p:nvPicPr>
          <p:cNvPr id="4" name="Picture 3" descr="A black and yellow text&#10;&#10;AI-generated content may be incorrect.">
            <a:extLst>
              <a:ext uri="{FF2B5EF4-FFF2-40B4-BE49-F238E27FC236}">
                <a16:creationId xmlns:a16="http://schemas.microsoft.com/office/drawing/2014/main" id="{E13A0C6D-90F2-068E-213F-689875752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2DB9EEA7-A910-8E91-6DA7-79E06A1FB904}"/>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Mortality by Deprivation – Respiratory System</a:t>
            </a:r>
          </a:p>
        </p:txBody>
      </p:sp>
      <p:sp>
        <p:nvSpPr>
          <p:cNvPr id="2" name="TextBox 1">
            <a:extLst>
              <a:ext uri="{FF2B5EF4-FFF2-40B4-BE49-F238E27FC236}">
                <a16:creationId xmlns:a16="http://schemas.microsoft.com/office/drawing/2014/main" id="{1403CBA5-1E40-C551-C79B-1FE2AAD66364}"/>
              </a:ext>
            </a:extLst>
          </p:cNvPr>
          <p:cNvSpPr txBox="1"/>
          <p:nvPr/>
        </p:nvSpPr>
        <p:spPr>
          <a:xfrm>
            <a:off x="411480" y="1008934"/>
            <a:ext cx="11442192" cy="830997"/>
          </a:xfrm>
          <a:prstGeom prst="rect">
            <a:avLst/>
          </a:prstGeom>
          <a:noFill/>
        </p:spPr>
        <p:txBody>
          <a:bodyPr wrap="square" rtlCol="0">
            <a:spAutoFit/>
          </a:bodyPr>
          <a:lstStyle/>
          <a:p>
            <a:r>
              <a:rPr lang="en-GB" sz="2400" dirty="0"/>
              <a:t>The mortality rate due to diseases of the respiratory system is </a:t>
            </a:r>
            <a:r>
              <a:rPr lang="en-GB" sz="2400" b="1" dirty="0"/>
              <a:t>237% higher</a:t>
            </a:r>
            <a:r>
              <a:rPr lang="en-GB" sz="2400" dirty="0"/>
              <a:t> in the most deprived decile compared to the least deprived decile.</a:t>
            </a:r>
          </a:p>
        </p:txBody>
      </p:sp>
      <p:sp>
        <p:nvSpPr>
          <p:cNvPr id="8" name="TextBox 7">
            <a:extLst>
              <a:ext uri="{FF2B5EF4-FFF2-40B4-BE49-F238E27FC236}">
                <a16:creationId xmlns:a16="http://schemas.microsoft.com/office/drawing/2014/main" id="{48DFAB9E-35E0-30A6-8F7B-7AB2F4C0CBAB}"/>
              </a:ext>
            </a:extLst>
          </p:cNvPr>
          <p:cNvSpPr txBox="1"/>
          <p:nvPr/>
        </p:nvSpPr>
        <p:spPr>
          <a:xfrm>
            <a:off x="475488" y="6307488"/>
            <a:ext cx="9336024" cy="553998"/>
          </a:xfrm>
          <a:prstGeom prst="rect">
            <a:avLst/>
          </a:prstGeom>
          <a:noFill/>
        </p:spPr>
        <p:txBody>
          <a:bodyPr wrap="square" rtlCol="0">
            <a:spAutoFit/>
          </a:bodyPr>
          <a:lstStyle/>
          <a:p>
            <a:r>
              <a:rPr lang="en-GB" sz="1000" dirty="0"/>
              <a:t>Source: Lincolnshire Data Management Environment (not externally accessible). January 2023 to December 2025. </a:t>
            </a:r>
          </a:p>
          <a:p>
            <a:r>
              <a:rPr lang="en-GB" sz="1000" dirty="0"/>
              <a:t>Note: Disease categories based on ICD10 Chapters as outlined in </a:t>
            </a:r>
            <a:r>
              <a:rPr lang="en-GB" sz="1000" dirty="0">
                <a:hlinkClick r:id="rId4"/>
              </a:rPr>
              <a:t>ICD-10-5TH-Edition Volume 1 – Tabular list</a:t>
            </a:r>
            <a:r>
              <a:rPr lang="en-GB" sz="1000" dirty="0"/>
              <a:t>, U509 categorised as External cause of mortality in line with </a:t>
            </a:r>
            <a:r>
              <a:rPr lang="en-GB" sz="1000" dirty="0">
                <a:hlinkClick r:id="rId5"/>
              </a:rPr>
              <a:t>Mortality statistics by location - Office for National Statistics</a:t>
            </a:r>
            <a:r>
              <a:rPr lang="en-GB" sz="1000" dirty="0"/>
              <a:t>. *Based on direct age-sex standardisation carried out using the </a:t>
            </a:r>
            <a:r>
              <a:rPr lang="en-GB" sz="1000" dirty="0">
                <a:hlinkClick r:id="rId6"/>
              </a:rPr>
              <a:t>EU Standard Population 2013</a:t>
            </a:r>
            <a:r>
              <a:rPr lang="en-GB" sz="1000" dirty="0"/>
              <a:t>. </a:t>
            </a:r>
          </a:p>
        </p:txBody>
      </p:sp>
      <p:sp>
        <p:nvSpPr>
          <p:cNvPr id="38" name="TextBox 37">
            <a:extLst>
              <a:ext uri="{FF2B5EF4-FFF2-40B4-BE49-F238E27FC236}">
                <a16:creationId xmlns:a16="http://schemas.microsoft.com/office/drawing/2014/main" id="{1F5C4EE8-2024-9C6B-5055-7BD40657458A}"/>
              </a:ext>
            </a:extLst>
          </p:cNvPr>
          <p:cNvSpPr txBox="1"/>
          <p:nvPr/>
        </p:nvSpPr>
        <p:spPr>
          <a:xfrm>
            <a:off x="338328" y="1834719"/>
            <a:ext cx="8431282" cy="307777"/>
          </a:xfrm>
          <a:prstGeom prst="rect">
            <a:avLst/>
          </a:prstGeom>
          <a:solidFill>
            <a:schemeClr val="bg1"/>
          </a:solidFill>
        </p:spPr>
        <p:txBody>
          <a:bodyPr wrap="none" rtlCol="0">
            <a:spAutoFit/>
          </a:bodyPr>
          <a:lstStyle/>
          <a:p>
            <a:r>
              <a:rPr lang="en-GB" sz="1400" u="sng" dirty="0">
                <a:solidFill>
                  <a:schemeClr val="accent1"/>
                </a:solidFill>
              </a:rPr>
              <a:t>Directly age-sex standardised mortality rate per 100,000 people per year, by deprivation decile (2023 – 2025)</a:t>
            </a:r>
          </a:p>
        </p:txBody>
      </p:sp>
      <p:sp>
        <p:nvSpPr>
          <p:cNvPr id="12" name="Right Brace 11">
            <a:extLst>
              <a:ext uri="{FF2B5EF4-FFF2-40B4-BE49-F238E27FC236}">
                <a16:creationId xmlns:a16="http://schemas.microsoft.com/office/drawing/2014/main" id="{616944F6-100C-5EF1-BDE5-7FC63EDFC957}"/>
              </a:ext>
            </a:extLst>
          </p:cNvPr>
          <p:cNvSpPr/>
          <p:nvPr/>
        </p:nvSpPr>
        <p:spPr>
          <a:xfrm>
            <a:off x="9628044" y="3310128"/>
            <a:ext cx="429768" cy="171907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C1FFB102-8CEE-FE33-F5E7-BEF18B5A8E4C}"/>
              </a:ext>
            </a:extLst>
          </p:cNvPr>
          <p:cNvCxnSpPr>
            <a:cxnSpLocks/>
          </p:cNvCxnSpPr>
          <p:nvPr/>
        </p:nvCxnSpPr>
        <p:spPr>
          <a:xfrm>
            <a:off x="1271016" y="3310128"/>
            <a:ext cx="8357028"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795BCA0-2B5D-2658-EE11-4E4F85A1EC7F}"/>
              </a:ext>
            </a:extLst>
          </p:cNvPr>
          <p:cNvCxnSpPr>
            <a:cxnSpLocks/>
          </p:cNvCxnSpPr>
          <p:nvPr/>
        </p:nvCxnSpPr>
        <p:spPr>
          <a:xfrm>
            <a:off x="8915400" y="5029200"/>
            <a:ext cx="712644"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FA050203-DDF3-5A3E-BCF7-7C0DA0BF968E}"/>
              </a:ext>
            </a:extLst>
          </p:cNvPr>
          <p:cNvSpPr txBox="1"/>
          <p:nvPr/>
        </p:nvSpPr>
        <p:spPr>
          <a:xfrm>
            <a:off x="10124167" y="3590700"/>
            <a:ext cx="1795860" cy="1200329"/>
          </a:xfrm>
          <a:prstGeom prst="rect">
            <a:avLst/>
          </a:prstGeom>
          <a:noFill/>
        </p:spPr>
        <p:txBody>
          <a:bodyPr wrap="square" rtlCol="0">
            <a:spAutoFit/>
          </a:bodyPr>
          <a:lstStyle/>
          <a:p>
            <a:r>
              <a:rPr lang="en-GB" b="1" dirty="0"/>
              <a:t>132 deaths per 100,000 people per year difference*</a:t>
            </a:r>
          </a:p>
        </p:txBody>
      </p:sp>
      <p:sp>
        <p:nvSpPr>
          <p:cNvPr id="11" name="TextBox 10">
            <a:extLst>
              <a:ext uri="{FF2B5EF4-FFF2-40B4-BE49-F238E27FC236}">
                <a16:creationId xmlns:a16="http://schemas.microsoft.com/office/drawing/2014/main" id="{42CA5434-91B8-8386-8419-4A2DCC835E7D}"/>
              </a:ext>
            </a:extLst>
          </p:cNvPr>
          <p:cNvSpPr txBox="1"/>
          <p:nvPr/>
        </p:nvSpPr>
        <p:spPr>
          <a:xfrm>
            <a:off x="768314" y="6027752"/>
            <a:ext cx="1045479" cy="261610"/>
          </a:xfrm>
          <a:prstGeom prst="rect">
            <a:avLst/>
          </a:prstGeom>
          <a:noFill/>
        </p:spPr>
        <p:txBody>
          <a:bodyPr wrap="none" rtlCol="0">
            <a:spAutoFit/>
          </a:bodyPr>
          <a:lstStyle/>
          <a:p>
            <a:r>
              <a:rPr lang="en-GB" sz="1100" dirty="0"/>
              <a:t>Most deprived</a:t>
            </a:r>
          </a:p>
        </p:txBody>
      </p:sp>
      <p:sp>
        <p:nvSpPr>
          <p:cNvPr id="13" name="TextBox 12">
            <a:extLst>
              <a:ext uri="{FF2B5EF4-FFF2-40B4-BE49-F238E27FC236}">
                <a16:creationId xmlns:a16="http://schemas.microsoft.com/office/drawing/2014/main" id="{E54DC58F-219A-02C4-F165-7000CB4BED1E}"/>
              </a:ext>
            </a:extLst>
          </p:cNvPr>
          <p:cNvSpPr txBox="1"/>
          <p:nvPr/>
        </p:nvSpPr>
        <p:spPr>
          <a:xfrm>
            <a:off x="8425752" y="6027752"/>
            <a:ext cx="1103187" cy="261610"/>
          </a:xfrm>
          <a:prstGeom prst="rect">
            <a:avLst/>
          </a:prstGeom>
          <a:noFill/>
        </p:spPr>
        <p:txBody>
          <a:bodyPr wrap="none" rtlCol="0">
            <a:spAutoFit/>
          </a:bodyPr>
          <a:lstStyle/>
          <a:p>
            <a:r>
              <a:rPr lang="en-GB" sz="1100" dirty="0"/>
              <a:t>Least deprived</a:t>
            </a:r>
          </a:p>
        </p:txBody>
      </p:sp>
    </p:spTree>
    <p:extLst>
      <p:ext uri="{BB962C8B-B14F-4D97-AF65-F5344CB8AC3E}">
        <p14:creationId xmlns:p14="http://schemas.microsoft.com/office/powerpoint/2010/main" val="2584604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B77E2-53AE-326A-C36E-4BDCBB726D6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40D4EFA-8606-6A47-19C5-288A9420EDFC}"/>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D7CA643F-67E0-CAB4-4B96-A5CB6C3B2598}"/>
              </a:ext>
            </a:extLst>
          </p:cNvPr>
          <p:cNvSpPr txBox="1"/>
          <p:nvPr/>
        </p:nvSpPr>
        <p:spPr>
          <a:xfrm>
            <a:off x="411479" y="1008934"/>
            <a:ext cx="11244811" cy="830997"/>
          </a:xfrm>
          <a:prstGeom prst="rect">
            <a:avLst/>
          </a:prstGeom>
          <a:noFill/>
        </p:spPr>
        <p:txBody>
          <a:bodyPr wrap="square" rtlCol="0">
            <a:spAutoFit/>
          </a:bodyPr>
          <a:lstStyle/>
          <a:p>
            <a:r>
              <a:rPr lang="en-GB" sz="2400"/>
              <a:t>By 2030, Lincolnshire will be home to an additional 19k people aged 65+ years old </a:t>
            </a:r>
          </a:p>
          <a:p>
            <a:r>
              <a:rPr lang="en-GB" sz="2400"/>
              <a:t>– an increase of 10% from 2026.</a:t>
            </a:r>
          </a:p>
        </p:txBody>
      </p:sp>
      <p:sp>
        <p:nvSpPr>
          <p:cNvPr id="51" name="TextBox 50">
            <a:extLst>
              <a:ext uri="{FF2B5EF4-FFF2-40B4-BE49-F238E27FC236}">
                <a16:creationId xmlns:a16="http://schemas.microsoft.com/office/drawing/2014/main" id="{ACE467E7-3874-FF0C-2091-BE425BA8215E}"/>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4" name="Picture 3" descr="A black and yellow text&#10;&#10;AI-generated content may be incorrect.">
            <a:extLst>
              <a:ext uri="{FF2B5EF4-FFF2-40B4-BE49-F238E27FC236}">
                <a16:creationId xmlns:a16="http://schemas.microsoft.com/office/drawing/2014/main" id="{B4F6708C-5D6F-9117-46C9-DDB3AA472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pic>
        <p:nvPicPr>
          <p:cNvPr id="3" name="Picture 2">
            <a:extLst>
              <a:ext uri="{FF2B5EF4-FFF2-40B4-BE49-F238E27FC236}">
                <a16:creationId xmlns:a16="http://schemas.microsoft.com/office/drawing/2014/main" id="{EB7C4E55-080A-C496-89B3-135B38D01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spTree>
    <p:extLst>
      <p:ext uri="{BB962C8B-B14F-4D97-AF65-F5344CB8AC3E}">
        <p14:creationId xmlns:p14="http://schemas.microsoft.com/office/powerpoint/2010/main" val="25656493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74463-E5A8-D6D9-FDA9-B76646EF0D2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45507D2-083D-FCC1-50CE-C8D9A2EF21B6}"/>
              </a:ext>
            </a:extLst>
          </p:cNvPr>
          <p:cNvPicPr>
            <a:picLocks noChangeAspect="1"/>
          </p:cNvPicPr>
          <p:nvPr/>
        </p:nvPicPr>
        <p:blipFill>
          <a:blip r:embed="rId2"/>
          <a:stretch>
            <a:fillRect/>
          </a:stretch>
        </p:blipFill>
        <p:spPr>
          <a:xfrm>
            <a:off x="475488" y="2138726"/>
            <a:ext cx="8558785" cy="4138623"/>
          </a:xfrm>
          <a:prstGeom prst="rect">
            <a:avLst/>
          </a:prstGeom>
        </p:spPr>
      </p:pic>
      <p:pic>
        <p:nvPicPr>
          <p:cNvPr id="4" name="Picture 3" descr="A black and yellow text&#10;&#10;AI-generated content may be incorrect.">
            <a:extLst>
              <a:ext uri="{FF2B5EF4-FFF2-40B4-BE49-F238E27FC236}">
                <a16:creationId xmlns:a16="http://schemas.microsoft.com/office/drawing/2014/main" id="{255EB91C-68C3-DC71-8665-4400BF1EA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4F1B0E00-7E17-263C-EDF4-89FBDEA8B14D}"/>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Mortality by Deprivation – Mental &amp; Behavioural</a:t>
            </a:r>
          </a:p>
        </p:txBody>
      </p:sp>
      <p:sp>
        <p:nvSpPr>
          <p:cNvPr id="2" name="TextBox 1">
            <a:extLst>
              <a:ext uri="{FF2B5EF4-FFF2-40B4-BE49-F238E27FC236}">
                <a16:creationId xmlns:a16="http://schemas.microsoft.com/office/drawing/2014/main" id="{AF87D312-E286-A010-5C00-5D3004B4065B}"/>
              </a:ext>
            </a:extLst>
          </p:cNvPr>
          <p:cNvSpPr txBox="1"/>
          <p:nvPr/>
        </p:nvSpPr>
        <p:spPr>
          <a:xfrm>
            <a:off x="411480" y="1008934"/>
            <a:ext cx="11442192" cy="830997"/>
          </a:xfrm>
          <a:prstGeom prst="rect">
            <a:avLst/>
          </a:prstGeom>
          <a:noFill/>
        </p:spPr>
        <p:txBody>
          <a:bodyPr wrap="square" rtlCol="0">
            <a:spAutoFit/>
          </a:bodyPr>
          <a:lstStyle/>
          <a:p>
            <a:r>
              <a:rPr lang="en-GB" sz="2400" dirty="0"/>
              <a:t>The mortality rate due to mental &amp; behavioural disorders is </a:t>
            </a:r>
            <a:r>
              <a:rPr lang="en-GB" sz="2400" b="1" dirty="0"/>
              <a:t>181% higher</a:t>
            </a:r>
            <a:r>
              <a:rPr lang="en-GB" sz="2400" dirty="0"/>
              <a:t> in the most deprived decile compared to the least deprived decile.</a:t>
            </a:r>
          </a:p>
        </p:txBody>
      </p:sp>
      <p:sp>
        <p:nvSpPr>
          <p:cNvPr id="8" name="TextBox 7">
            <a:extLst>
              <a:ext uri="{FF2B5EF4-FFF2-40B4-BE49-F238E27FC236}">
                <a16:creationId xmlns:a16="http://schemas.microsoft.com/office/drawing/2014/main" id="{40DFFDDF-7D6C-7F92-BFFF-D79636399751}"/>
              </a:ext>
            </a:extLst>
          </p:cNvPr>
          <p:cNvSpPr txBox="1"/>
          <p:nvPr/>
        </p:nvSpPr>
        <p:spPr>
          <a:xfrm>
            <a:off x="475488" y="6307488"/>
            <a:ext cx="9336024" cy="553998"/>
          </a:xfrm>
          <a:prstGeom prst="rect">
            <a:avLst/>
          </a:prstGeom>
          <a:noFill/>
        </p:spPr>
        <p:txBody>
          <a:bodyPr wrap="square" rtlCol="0">
            <a:spAutoFit/>
          </a:bodyPr>
          <a:lstStyle/>
          <a:p>
            <a:r>
              <a:rPr lang="en-GB" sz="1000" dirty="0"/>
              <a:t>Source: Lincolnshire Data Management Environment (not externally accessible). January 2023 to December 2025. </a:t>
            </a:r>
          </a:p>
          <a:p>
            <a:r>
              <a:rPr lang="en-GB" sz="1000" dirty="0"/>
              <a:t>Note: Disease categories based on ICD10 Chapters as outlined in </a:t>
            </a:r>
            <a:r>
              <a:rPr lang="en-GB" sz="1000" dirty="0">
                <a:hlinkClick r:id="rId4"/>
              </a:rPr>
              <a:t>ICD-10-5TH-Edition Volume 1 – Tabular list</a:t>
            </a:r>
            <a:r>
              <a:rPr lang="en-GB" sz="1000" dirty="0"/>
              <a:t>, U509 categorised as External cause of mortality in line with </a:t>
            </a:r>
            <a:r>
              <a:rPr lang="en-GB" sz="1000" dirty="0">
                <a:hlinkClick r:id="rId5"/>
              </a:rPr>
              <a:t>Mortality statistics by location - Office for National Statistics</a:t>
            </a:r>
            <a:r>
              <a:rPr lang="en-GB" sz="1000" dirty="0"/>
              <a:t>. *Based on direct age-sex standardisation carried out using the </a:t>
            </a:r>
            <a:r>
              <a:rPr lang="en-GB" sz="1000" dirty="0">
                <a:hlinkClick r:id="rId6"/>
              </a:rPr>
              <a:t>EU Standard Population 2013</a:t>
            </a:r>
            <a:r>
              <a:rPr lang="en-GB" sz="1000" dirty="0"/>
              <a:t>. </a:t>
            </a:r>
          </a:p>
        </p:txBody>
      </p:sp>
      <p:sp>
        <p:nvSpPr>
          <p:cNvPr id="38" name="TextBox 37">
            <a:extLst>
              <a:ext uri="{FF2B5EF4-FFF2-40B4-BE49-F238E27FC236}">
                <a16:creationId xmlns:a16="http://schemas.microsoft.com/office/drawing/2014/main" id="{5E9F6F4E-5CE1-30F8-E5EB-4087D6CF961C}"/>
              </a:ext>
            </a:extLst>
          </p:cNvPr>
          <p:cNvSpPr txBox="1"/>
          <p:nvPr/>
        </p:nvSpPr>
        <p:spPr>
          <a:xfrm>
            <a:off x="338328" y="1834719"/>
            <a:ext cx="8431282" cy="307777"/>
          </a:xfrm>
          <a:prstGeom prst="rect">
            <a:avLst/>
          </a:prstGeom>
          <a:solidFill>
            <a:schemeClr val="bg1"/>
          </a:solidFill>
        </p:spPr>
        <p:txBody>
          <a:bodyPr wrap="none" rtlCol="0">
            <a:spAutoFit/>
          </a:bodyPr>
          <a:lstStyle/>
          <a:p>
            <a:r>
              <a:rPr lang="en-GB" sz="1400" u="sng" dirty="0">
                <a:solidFill>
                  <a:schemeClr val="accent1"/>
                </a:solidFill>
              </a:rPr>
              <a:t>Directly age-sex standardised mortality rate per 100,000 people per year, by deprivation decile (2023 – 2025)</a:t>
            </a:r>
          </a:p>
        </p:txBody>
      </p:sp>
      <p:sp>
        <p:nvSpPr>
          <p:cNvPr id="12" name="Right Brace 11">
            <a:extLst>
              <a:ext uri="{FF2B5EF4-FFF2-40B4-BE49-F238E27FC236}">
                <a16:creationId xmlns:a16="http://schemas.microsoft.com/office/drawing/2014/main" id="{39FF2523-BA6B-933C-EF05-0AAD0CE79B31}"/>
              </a:ext>
            </a:extLst>
          </p:cNvPr>
          <p:cNvSpPr/>
          <p:nvPr/>
        </p:nvSpPr>
        <p:spPr>
          <a:xfrm>
            <a:off x="9628044" y="3346703"/>
            <a:ext cx="429768" cy="157276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FF6F3795-E9EE-4DEE-4C66-069DFD9A222B}"/>
              </a:ext>
            </a:extLst>
          </p:cNvPr>
          <p:cNvCxnSpPr>
            <a:cxnSpLocks/>
          </p:cNvCxnSpPr>
          <p:nvPr/>
        </p:nvCxnSpPr>
        <p:spPr>
          <a:xfrm>
            <a:off x="1271016" y="3346704"/>
            <a:ext cx="8357028"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864F0A9-12FC-E22D-7073-F94E943F3260}"/>
              </a:ext>
            </a:extLst>
          </p:cNvPr>
          <p:cNvCxnSpPr>
            <a:cxnSpLocks/>
          </p:cNvCxnSpPr>
          <p:nvPr/>
        </p:nvCxnSpPr>
        <p:spPr>
          <a:xfrm>
            <a:off x="8915400" y="4919472"/>
            <a:ext cx="712644"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90797F57-ECE7-765F-0107-61F7885AC9A3}"/>
              </a:ext>
            </a:extLst>
          </p:cNvPr>
          <p:cNvSpPr txBox="1"/>
          <p:nvPr/>
        </p:nvSpPr>
        <p:spPr>
          <a:xfrm>
            <a:off x="10124167" y="3590700"/>
            <a:ext cx="1795860" cy="1200329"/>
          </a:xfrm>
          <a:prstGeom prst="rect">
            <a:avLst/>
          </a:prstGeom>
          <a:noFill/>
        </p:spPr>
        <p:txBody>
          <a:bodyPr wrap="square" rtlCol="0">
            <a:spAutoFit/>
          </a:bodyPr>
          <a:lstStyle/>
          <a:p>
            <a:r>
              <a:rPr lang="en-GB" b="1" dirty="0"/>
              <a:t>71 deaths per 100,000 people per year difference*</a:t>
            </a:r>
          </a:p>
        </p:txBody>
      </p:sp>
      <p:sp>
        <p:nvSpPr>
          <p:cNvPr id="11" name="TextBox 10">
            <a:extLst>
              <a:ext uri="{FF2B5EF4-FFF2-40B4-BE49-F238E27FC236}">
                <a16:creationId xmlns:a16="http://schemas.microsoft.com/office/drawing/2014/main" id="{5C56498D-7E4E-68CF-6B53-85476B9CBC1A}"/>
              </a:ext>
            </a:extLst>
          </p:cNvPr>
          <p:cNvSpPr txBox="1"/>
          <p:nvPr/>
        </p:nvSpPr>
        <p:spPr>
          <a:xfrm>
            <a:off x="768314" y="6027752"/>
            <a:ext cx="1045479" cy="261610"/>
          </a:xfrm>
          <a:prstGeom prst="rect">
            <a:avLst/>
          </a:prstGeom>
          <a:noFill/>
        </p:spPr>
        <p:txBody>
          <a:bodyPr wrap="none" rtlCol="0">
            <a:spAutoFit/>
          </a:bodyPr>
          <a:lstStyle/>
          <a:p>
            <a:r>
              <a:rPr lang="en-GB" sz="1100" dirty="0"/>
              <a:t>Most deprived</a:t>
            </a:r>
          </a:p>
        </p:txBody>
      </p:sp>
      <p:sp>
        <p:nvSpPr>
          <p:cNvPr id="13" name="TextBox 12">
            <a:extLst>
              <a:ext uri="{FF2B5EF4-FFF2-40B4-BE49-F238E27FC236}">
                <a16:creationId xmlns:a16="http://schemas.microsoft.com/office/drawing/2014/main" id="{039A95AF-8EF2-8F91-54D0-BE659C5056C3}"/>
              </a:ext>
            </a:extLst>
          </p:cNvPr>
          <p:cNvSpPr txBox="1"/>
          <p:nvPr/>
        </p:nvSpPr>
        <p:spPr>
          <a:xfrm>
            <a:off x="8425752" y="6027752"/>
            <a:ext cx="1103187" cy="261610"/>
          </a:xfrm>
          <a:prstGeom prst="rect">
            <a:avLst/>
          </a:prstGeom>
          <a:noFill/>
        </p:spPr>
        <p:txBody>
          <a:bodyPr wrap="none" rtlCol="0">
            <a:spAutoFit/>
          </a:bodyPr>
          <a:lstStyle/>
          <a:p>
            <a:r>
              <a:rPr lang="en-GB" sz="1100" dirty="0"/>
              <a:t>Least deprived</a:t>
            </a:r>
          </a:p>
        </p:txBody>
      </p:sp>
    </p:spTree>
    <p:extLst>
      <p:ext uri="{BB962C8B-B14F-4D97-AF65-F5344CB8AC3E}">
        <p14:creationId xmlns:p14="http://schemas.microsoft.com/office/powerpoint/2010/main" val="33411129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42744-DBAA-D07C-545C-A6EE2F840F7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91BE33F-4645-3C7F-4A24-A61B313E8A94}"/>
              </a:ext>
            </a:extLst>
          </p:cNvPr>
          <p:cNvPicPr>
            <a:picLocks noChangeAspect="1"/>
          </p:cNvPicPr>
          <p:nvPr/>
        </p:nvPicPr>
        <p:blipFill>
          <a:blip r:embed="rId2"/>
          <a:stretch>
            <a:fillRect/>
          </a:stretch>
        </p:blipFill>
        <p:spPr>
          <a:xfrm>
            <a:off x="475488" y="2088429"/>
            <a:ext cx="8594345" cy="4188920"/>
          </a:xfrm>
          <a:prstGeom prst="rect">
            <a:avLst/>
          </a:prstGeom>
        </p:spPr>
      </p:pic>
      <p:pic>
        <p:nvPicPr>
          <p:cNvPr id="4" name="Picture 3" descr="A black and yellow text&#10;&#10;AI-generated content may be incorrect.">
            <a:extLst>
              <a:ext uri="{FF2B5EF4-FFF2-40B4-BE49-F238E27FC236}">
                <a16:creationId xmlns:a16="http://schemas.microsoft.com/office/drawing/2014/main" id="{AC34AD3D-AB2A-118D-A072-A6F6517FF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8F16E0D9-50FD-30E7-7978-2B81EDF5781E}"/>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Mortality by Deprivation – Nervous System</a:t>
            </a:r>
          </a:p>
        </p:txBody>
      </p:sp>
      <p:sp>
        <p:nvSpPr>
          <p:cNvPr id="2" name="TextBox 1">
            <a:extLst>
              <a:ext uri="{FF2B5EF4-FFF2-40B4-BE49-F238E27FC236}">
                <a16:creationId xmlns:a16="http://schemas.microsoft.com/office/drawing/2014/main" id="{096E4DBE-A1BD-B395-9077-D1041684A3EB}"/>
              </a:ext>
            </a:extLst>
          </p:cNvPr>
          <p:cNvSpPr txBox="1"/>
          <p:nvPr/>
        </p:nvSpPr>
        <p:spPr>
          <a:xfrm>
            <a:off x="411480" y="1008934"/>
            <a:ext cx="11442192" cy="830997"/>
          </a:xfrm>
          <a:prstGeom prst="rect">
            <a:avLst/>
          </a:prstGeom>
          <a:noFill/>
        </p:spPr>
        <p:txBody>
          <a:bodyPr wrap="square" rtlCol="0">
            <a:spAutoFit/>
          </a:bodyPr>
          <a:lstStyle/>
          <a:p>
            <a:r>
              <a:rPr lang="en-GB" sz="2400" dirty="0"/>
              <a:t>The mortality rate due to nervous system diseases is </a:t>
            </a:r>
            <a:r>
              <a:rPr lang="en-GB" sz="2400" b="1" dirty="0"/>
              <a:t>217% higher</a:t>
            </a:r>
            <a:r>
              <a:rPr lang="en-GB" sz="2400" dirty="0"/>
              <a:t> in the most deprived decile compared to the least deprived decile</a:t>
            </a:r>
          </a:p>
        </p:txBody>
      </p:sp>
      <p:sp>
        <p:nvSpPr>
          <p:cNvPr id="8" name="TextBox 7">
            <a:extLst>
              <a:ext uri="{FF2B5EF4-FFF2-40B4-BE49-F238E27FC236}">
                <a16:creationId xmlns:a16="http://schemas.microsoft.com/office/drawing/2014/main" id="{96318630-79CC-514F-A03B-38D582306DE4}"/>
              </a:ext>
            </a:extLst>
          </p:cNvPr>
          <p:cNvSpPr txBox="1"/>
          <p:nvPr/>
        </p:nvSpPr>
        <p:spPr>
          <a:xfrm>
            <a:off x="475488" y="6307488"/>
            <a:ext cx="9336024" cy="553998"/>
          </a:xfrm>
          <a:prstGeom prst="rect">
            <a:avLst/>
          </a:prstGeom>
          <a:noFill/>
        </p:spPr>
        <p:txBody>
          <a:bodyPr wrap="square" rtlCol="0">
            <a:spAutoFit/>
          </a:bodyPr>
          <a:lstStyle/>
          <a:p>
            <a:r>
              <a:rPr lang="en-GB" sz="1000" dirty="0"/>
              <a:t>Source: Lincolnshire Data Management Environment (not externally accessible). January 2023 to December 2025. </a:t>
            </a:r>
          </a:p>
          <a:p>
            <a:r>
              <a:rPr lang="en-GB" sz="1000" dirty="0"/>
              <a:t>Note: Disease categories based on ICD10 Chapters as outlined in </a:t>
            </a:r>
            <a:r>
              <a:rPr lang="en-GB" sz="1000" dirty="0">
                <a:hlinkClick r:id="rId4"/>
              </a:rPr>
              <a:t>ICD-10-5TH-Edition Volume 1 – Tabular list</a:t>
            </a:r>
            <a:r>
              <a:rPr lang="en-GB" sz="1000" dirty="0"/>
              <a:t>, U509 categorised as External cause of mortality in line with </a:t>
            </a:r>
            <a:r>
              <a:rPr lang="en-GB" sz="1000" dirty="0">
                <a:hlinkClick r:id="rId5"/>
              </a:rPr>
              <a:t>Mortality statistics by location - Office for National Statistics</a:t>
            </a:r>
            <a:r>
              <a:rPr lang="en-GB" sz="1000" dirty="0"/>
              <a:t>. *Based on direct age-sex standardisation carried out using the </a:t>
            </a:r>
            <a:r>
              <a:rPr lang="en-GB" sz="1000" dirty="0">
                <a:hlinkClick r:id="rId6"/>
              </a:rPr>
              <a:t>EU Standard Population 2013</a:t>
            </a:r>
            <a:r>
              <a:rPr lang="en-GB" sz="1000" dirty="0"/>
              <a:t>. </a:t>
            </a:r>
          </a:p>
        </p:txBody>
      </p:sp>
      <p:sp>
        <p:nvSpPr>
          <p:cNvPr id="38" name="TextBox 37">
            <a:extLst>
              <a:ext uri="{FF2B5EF4-FFF2-40B4-BE49-F238E27FC236}">
                <a16:creationId xmlns:a16="http://schemas.microsoft.com/office/drawing/2014/main" id="{A27DD45C-7C1C-2984-5991-930CF00CFE4A}"/>
              </a:ext>
            </a:extLst>
          </p:cNvPr>
          <p:cNvSpPr txBox="1"/>
          <p:nvPr/>
        </p:nvSpPr>
        <p:spPr>
          <a:xfrm>
            <a:off x="338328" y="1834719"/>
            <a:ext cx="8431282" cy="307777"/>
          </a:xfrm>
          <a:prstGeom prst="rect">
            <a:avLst/>
          </a:prstGeom>
          <a:solidFill>
            <a:schemeClr val="bg1"/>
          </a:solidFill>
        </p:spPr>
        <p:txBody>
          <a:bodyPr wrap="none" rtlCol="0">
            <a:spAutoFit/>
          </a:bodyPr>
          <a:lstStyle/>
          <a:p>
            <a:r>
              <a:rPr lang="en-GB" sz="1400" u="sng" dirty="0">
                <a:solidFill>
                  <a:schemeClr val="accent1"/>
                </a:solidFill>
              </a:rPr>
              <a:t>Directly age-sex standardised mortality rate per 100,000 people per year, by deprivation decile (2023 – 2025)</a:t>
            </a:r>
          </a:p>
        </p:txBody>
      </p:sp>
      <p:sp>
        <p:nvSpPr>
          <p:cNvPr id="12" name="Right Brace 11">
            <a:extLst>
              <a:ext uri="{FF2B5EF4-FFF2-40B4-BE49-F238E27FC236}">
                <a16:creationId xmlns:a16="http://schemas.microsoft.com/office/drawing/2014/main" id="{A6A9B1D1-28CA-FBC6-E78F-F23FF01A8067}"/>
              </a:ext>
            </a:extLst>
          </p:cNvPr>
          <p:cNvSpPr/>
          <p:nvPr/>
        </p:nvSpPr>
        <p:spPr>
          <a:xfrm>
            <a:off x="9694399" y="3081528"/>
            <a:ext cx="429768" cy="183794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28BA2AF5-EF2E-1FC2-460A-CA1031C9C47C}"/>
              </a:ext>
            </a:extLst>
          </p:cNvPr>
          <p:cNvCxnSpPr>
            <a:cxnSpLocks/>
          </p:cNvCxnSpPr>
          <p:nvPr/>
        </p:nvCxnSpPr>
        <p:spPr>
          <a:xfrm>
            <a:off x="1271016" y="3081528"/>
            <a:ext cx="8357028"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ADD723F-B16C-0C2D-2FD2-79E1D3DA44B7}"/>
              </a:ext>
            </a:extLst>
          </p:cNvPr>
          <p:cNvCxnSpPr>
            <a:cxnSpLocks/>
          </p:cNvCxnSpPr>
          <p:nvPr/>
        </p:nvCxnSpPr>
        <p:spPr>
          <a:xfrm>
            <a:off x="8915400" y="4919472"/>
            <a:ext cx="712644"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DA235E54-ECE2-3C78-9D2A-A821B4F55077}"/>
              </a:ext>
            </a:extLst>
          </p:cNvPr>
          <p:cNvSpPr txBox="1"/>
          <p:nvPr/>
        </p:nvSpPr>
        <p:spPr>
          <a:xfrm>
            <a:off x="10124167" y="3590700"/>
            <a:ext cx="1795860" cy="1200329"/>
          </a:xfrm>
          <a:prstGeom prst="rect">
            <a:avLst/>
          </a:prstGeom>
          <a:noFill/>
        </p:spPr>
        <p:txBody>
          <a:bodyPr wrap="square" rtlCol="0">
            <a:spAutoFit/>
          </a:bodyPr>
          <a:lstStyle/>
          <a:p>
            <a:r>
              <a:rPr lang="en-GB" b="1" dirty="0"/>
              <a:t>67 deaths per 100,000 people per year difference*</a:t>
            </a:r>
          </a:p>
        </p:txBody>
      </p:sp>
      <p:sp>
        <p:nvSpPr>
          <p:cNvPr id="11" name="TextBox 10">
            <a:extLst>
              <a:ext uri="{FF2B5EF4-FFF2-40B4-BE49-F238E27FC236}">
                <a16:creationId xmlns:a16="http://schemas.microsoft.com/office/drawing/2014/main" id="{0BDEBEC7-7A60-45FC-B71C-BB9C6A7C9ED2}"/>
              </a:ext>
            </a:extLst>
          </p:cNvPr>
          <p:cNvSpPr txBox="1"/>
          <p:nvPr/>
        </p:nvSpPr>
        <p:spPr>
          <a:xfrm>
            <a:off x="768314" y="6027752"/>
            <a:ext cx="1045479" cy="261610"/>
          </a:xfrm>
          <a:prstGeom prst="rect">
            <a:avLst/>
          </a:prstGeom>
          <a:noFill/>
        </p:spPr>
        <p:txBody>
          <a:bodyPr wrap="none" rtlCol="0">
            <a:spAutoFit/>
          </a:bodyPr>
          <a:lstStyle/>
          <a:p>
            <a:r>
              <a:rPr lang="en-GB" sz="1100" dirty="0"/>
              <a:t>Most deprived</a:t>
            </a:r>
          </a:p>
        </p:txBody>
      </p:sp>
      <p:sp>
        <p:nvSpPr>
          <p:cNvPr id="13" name="TextBox 12">
            <a:extLst>
              <a:ext uri="{FF2B5EF4-FFF2-40B4-BE49-F238E27FC236}">
                <a16:creationId xmlns:a16="http://schemas.microsoft.com/office/drawing/2014/main" id="{9B26FE6C-1DA0-5C6B-B091-5751678A14B6}"/>
              </a:ext>
            </a:extLst>
          </p:cNvPr>
          <p:cNvSpPr txBox="1"/>
          <p:nvPr/>
        </p:nvSpPr>
        <p:spPr>
          <a:xfrm>
            <a:off x="8425752" y="6027752"/>
            <a:ext cx="1103187" cy="261610"/>
          </a:xfrm>
          <a:prstGeom prst="rect">
            <a:avLst/>
          </a:prstGeom>
          <a:noFill/>
        </p:spPr>
        <p:txBody>
          <a:bodyPr wrap="none" rtlCol="0">
            <a:spAutoFit/>
          </a:bodyPr>
          <a:lstStyle/>
          <a:p>
            <a:r>
              <a:rPr lang="en-GB" sz="1100" dirty="0"/>
              <a:t>Least deprived</a:t>
            </a:r>
          </a:p>
        </p:txBody>
      </p:sp>
    </p:spTree>
    <p:extLst>
      <p:ext uri="{BB962C8B-B14F-4D97-AF65-F5344CB8AC3E}">
        <p14:creationId xmlns:p14="http://schemas.microsoft.com/office/powerpoint/2010/main" val="18482955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56F44-8B36-53C8-F3BF-B938CF5C5DA2}"/>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2BBDC369-D7E7-928F-2723-0A1B514632F6}"/>
              </a:ext>
            </a:extLst>
          </p:cNvPr>
          <p:cNvSpPr txBox="1"/>
          <p:nvPr/>
        </p:nvSpPr>
        <p:spPr>
          <a:xfrm>
            <a:off x="338328" y="1834719"/>
            <a:ext cx="8431282" cy="307777"/>
          </a:xfrm>
          <a:prstGeom prst="rect">
            <a:avLst/>
          </a:prstGeom>
          <a:solidFill>
            <a:schemeClr val="bg1"/>
          </a:solidFill>
        </p:spPr>
        <p:txBody>
          <a:bodyPr wrap="none" rtlCol="0">
            <a:spAutoFit/>
          </a:bodyPr>
          <a:lstStyle/>
          <a:p>
            <a:r>
              <a:rPr lang="en-GB" sz="1400" u="sng" dirty="0">
                <a:solidFill>
                  <a:schemeClr val="accent1"/>
                </a:solidFill>
              </a:rPr>
              <a:t>Directly age-sex standardised mortality rate per 100,000 people per year, by deprivation decile (2023 – 2025)</a:t>
            </a:r>
          </a:p>
        </p:txBody>
      </p:sp>
      <p:pic>
        <p:nvPicPr>
          <p:cNvPr id="10" name="Picture 9">
            <a:extLst>
              <a:ext uri="{FF2B5EF4-FFF2-40B4-BE49-F238E27FC236}">
                <a16:creationId xmlns:a16="http://schemas.microsoft.com/office/drawing/2014/main" id="{F3596D07-1AC7-3C8B-4E86-35587FBD8FDA}"/>
              </a:ext>
            </a:extLst>
          </p:cNvPr>
          <p:cNvPicPr>
            <a:picLocks noChangeAspect="1"/>
          </p:cNvPicPr>
          <p:nvPr/>
        </p:nvPicPr>
        <p:blipFill>
          <a:blip r:embed="rId2"/>
          <a:stretch>
            <a:fillRect/>
          </a:stretch>
        </p:blipFill>
        <p:spPr>
          <a:xfrm>
            <a:off x="456784" y="2088429"/>
            <a:ext cx="8585617" cy="4141186"/>
          </a:xfrm>
          <a:prstGeom prst="rect">
            <a:avLst/>
          </a:prstGeom>
        </p:spPr>
      </p:pic>
      <p:pic>
        <p:nvPicPr>
          <p:cNvPr id="4" name="Picture 3" descr="A black and yellow text&#10;&#10;AI-generated content may be incorrect.">
            <a:extLst>
              <a:ext uri="{FF2B5EF4-FFF2-40B4-BE49-F238E27FC236}">
                <a16:creationId xmlns:a16="http://schemas.microsoft.com/office/drawing/2014/main" id="{38414185-925D-F6F0-4D6B-13F02BB98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E2E2FEDD-27B5-D8D2-A9BF-8D49E11659BE}"/>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Mortality by Deprivation – Digestive System</a:t>
            </a:r>
          </a:p>
        </p:txBody>
      </p:sp>
      <p:sp>
        <p:nvSpPr>
          <p:cNvPr id="2" name="TextBox 1">
            <a:extLst>
              <a:ext uri="{FF2B5EF4-FFF2-40B4-BE49-F238E27FC236}">
                <a16:creationId xmlns:a16="http://schemas.microsoft.com/office/drawing/2014/main" id="{05D926ED-2B41-7750-BD07-9EB6350766C4}"/>
              </a:ext>
            </a:extLst>
          </p:cNvPr>
          <p:cNvSpPr txBox="1"/>
          <p:nvPr/>
        </p:nvSpPr>
        <p:spPr>
          <a:xfrm>
            <a:off x="411480" y="1008934"/>
            <a:ext cx="11442192" cy="830997"/>
          </a:xfrm>
          <a:prstGeom prst="rect">
            <a:avLst/>
          </a:prstGeom>
          <a:noFill/>
        </p:spPr>
        <p:txBody>
          <a:bodyPr wrap="square" rtlCol="0">
            <a:spAutoFit/>
          </a:bodyPr>
          <a:lstStyle/>
          <a:p>
            <a:r>
              <a:rPr lang="en-GB" sz="2400" dirty="0"/>
              <a:t>The mortality rate due diseases of the digestive system is </a:t>
            </a:r>
            <a:r>
              <a:rPr lang="en-GB" sz="2400" b="1" dirty="0"/>
              <a:t>172% higher</a:t>
            </a:r>
            <a:r>
              <a:rPr lang="en-GB" sz="2400" dirty="0"/>
              <a:t> in the most deprived decile compared to the least deprived decile</a:t>
            </a:r>
          </a:p>
        </p:txBody>
      </p:sp>
      <p:sp>
        <p:nvSpPr>
          <p:cNvPr id="8" name="TextBox 7">
            <a:extLst>
              <a:ext uri="{FF2B5EF4-FFF2-40B4-BE49-F238E27FC236}">
                <a16:creationId xmlns:a16="http://schemas.microsoft.com/office/drawing/2014/main" id="{093D75E6-F951-B972-DCE6-2F763B73F3ED}"/>
              </a:ext>
            </a:extLst>
          </p:cNvPr>
          <p:cNvSpPr txBox="1"/>
          <p:nvPr/>
        </p:nvSpPr>
        <p:spPr>
          <a:xfrm>
            <a:off x="475488" y="6307488"/>
            <a:ext cx="9336024" cy="553998"/>
          </a:xfrm>
          <a:prstGeom prst="rect">
            <a:avLst/>
          </a:prstGeom>
          <a:noFill/>
        </p:spPr>
        <p:txBody>
          <a:bodyPr wrap="square" rtlCol="0">
            <a:spAutoFit/>
          </a:bodyPr>
          <a:lstStyle/>
          <a:p>
            <a:r>
              <a:rPr lang="en-GB" sz="1000" dirty="0"/>
              <a:t>Source: Lincolnshire Data Management Environment (not externally accessible). January 2023 to December 2025. </a:t>
            </a:r>
          </a:p>
          <a:p>
            <a:r>
              <a:rPr lang="en-GB" sz="1000" dirty="0"/>
              <a:t>Note: Disease categories based on ICD10 Chapters as outlined in </a:t>
            </a:r>
            <a:r>
              <a:rPr lang="en-GB" sz="1000" dirty="0">
                <a:hlinkClick r:id="rId4"/>
              </a:rPr>
              <a:t>ICD-10-5TH-Edition Volume 1 – Tabular list</a:t>
            </a:r>
            <a:r>
              <a:rPr lang="en-GB" sz="1000" dirty="0"/>
              <a:t>, U509 categorised as External cause of mortality in line with </a:t>
            </a:r>
            <a:r>
              <a:rPr lang="en-GB" sz="1000" dirty="0">
                <a:hlinkClick r:id="rId5"/>
              </a:rPr>
              <a:t>Mortality statistics by location - Office for National Statistics</a:t>
            </a:r>
            <a:r>
              <a:rPr lang="en-GB" sz="1000" dirty="0"/>
              <a:t>. *Based on direct age-sex standardisation carried out using the </a:t>
            </a:r>
            <a:r>
              <a:rPr lang="en-GB" sz="1000" dirty="0">
                <a:hlinkClick r:id="rId6"/>
              </a:rPr>
              <a:t>EU Standard Population 2013</a:t>
            </a:r>
            <a:r>
              <a:rPr lang="en-GB" sz="1000" dirty="0"/>
              <a:t>. </a:t>
            </a:r>
          </a:p>
        </p:txBody>
      </p:sp>
      <p:sp>
        <p:nvSpPr>
          <p:cNvPr id="12" name="Right Brace 11">
            <a:extLst>
              <a:ext uri="{FF2B5EF4-FFF2-40B4-BE49-F238E27FC236}">
                <a16:creationId xmlns:a16="http://schemas.microsoft.com/office/drawing/2014/main" id="{EDB2F7B7-6744-1DFC-EB16-BE33A59A238A}"/>
              </a:ext>
            </a:extLst>
          </p:cNvPr>
          <p:cNvSpPr/>
          <p:nvPr/>
        </p:nvSpPr>
        <p:spPr>
          <a:xfrm>
            <a:off x="9694399" y="3267300"/>
            <a:ext cx="429768" cy="157859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8BA7D56F-DF9B-DB5E-C06D-24D007B5B888}"/>
              </a:ext>
            </a:extLst>
          </p:cNvPr>
          <p:cNvCxnSpPr>
            <a:cxnSpLocks/>
          </p:cNvCxnSpPr>
          <p:nvPr/>
        </p:nvCxnSpPr>
        <p:spPr>
          <a:xfrm>
            <a:off x="1271016" y="3273552"/>
            <a:ext cx="8357028"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3F2775A-26FB-A300-77CB-44F4740F96F9}"/>
              </a:ext>
            </a:extLst>
          </p:cNvPr>
          <p:cNvCxnSpPr>
            <a:cxnSpLocks/>
          </p:cNvCxnSpPr>
          <p:nvPr/>
        </p:nvCxnSpPr>
        <p:spPr>
          <a:xfrm>
            <a:off x="8915400" y="4845893"/>
            <a:ext cx="712644"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44365EEF-061A-7951-F8B2-3A4DCF6FD088}"/>
              </a:ext>
            </a:extLst>
          </p:cNvPr>
          <p:cNvSpPr txBox="1"/>
          <p:nvPr/>
        </p:nvSpPr>
        <p:spPr>
          <a:xfrm>
            <a:off x="10124167" y="3590700"/>
            <a:ext cx="1795860" cy="1200329"/>
          </a:xfrm>
          <a:prstGeom prst="rect">
            <a:avLst/>
          </a:prstGeom>
          <a:noFill/>
        </p:spPr>
        <p:txBody>
          <a:bodyPr wrap="square" rtlCol="0">
            <a:spAutoFit/>
          </a:bodyPr>
          <a:lstStyle/>
          <a:p>
            <a:r>
              <a:rPr lang="en-GB" b="1" dirty="0"/>
              <a:t>57 deaths per 100,000 people per year difference*</a:t>
            </a:r>
          </a:p>
        </p:txBody>
      </p:sp>
      <p:sp>
        <p:nvSpPr>
          <p:cNvPr id="11" name="TextBox 10">
            <a:extLst>
              <a:ext uri="{FF2B5EF4-FFF2-40B4-BE49-F238E27FC236}">
                <a16:creationId xmlns:a16="http://schemas.microsoft.com/office/drawing/2014/main" id="{8608A635-AD0A-FC71-93C0-DD3F13C1065B}"/>
              </a:ext>
            </a:extLst>
          </p:cNvPr>
          <p:cNvSpPr txBox="1"/>
          <p:nvPr/>
        </p:nvSpPr>
        <p:spPr>
          <a:xfrm>
            <a:off x="768314" y="6027752"/>
            <a:ext cx="1045479" cy="261610"/>
          </a:xfrm>
          <a:prstGeom prst="rect">
            <a:avLst/>
          </a:prstGeom>
          <a:noFill/>
        </p:spPr>
        <p:txBody>
          <a:bodyPr wrap="none" rtlCol="0">
            <a:spAutoFit/>
          </a:bodyPr>
          <a:lstStyle/>
          <a:p>
            <a:r>
              <a:rPr lang="en-GB" sz="1100" dirty="0"/>
              <a:t>Most deprived</a:t>
            </a:r>
          </a:p>
        </p:txBody>
      </p:sp>
      <p:sp>
        <p:nvSpPr>
          <p:cNvPr id="13" name="TextBox 12">
            <a:extLst>
              <a:ext uri="{FF2B5EF4-FFF2-40B4-BE49-F238E27FC236}">
                <a16:creationId xmlns:a16="http://schemas.microsoft.com/office/drawing/2014/main" id="{4C70819E-9232-C3EA-CCBE-4242CC5F7E73}"/>
              </a:ext>
            </a:extLst>
          </p:cNvPr>
          <p:cNvSpPr txBox="1"/>
          <p:nvPr/>
        </p:nvSpPr>
        <p:spPr>
          <a:xfrm>
            <a:off x="8425752" y="6027752"/>
            <a:ext cx="1103187" cy="261610"/>
          </a:xfrm>
          <a:prstGeom prst="rect">
            <a:avLst/>
          </a:prstGeom>
          <a:noFill/>
        </p:spPr>
        <p:txBody>
          <a:bodyPr wrap="none" rtlCol="0">
            <a:spAutoFit/>
          </a:bodyPr>
          <a:lstStyle/>
          <a:p>
            <a:r>
              <a:rPr lang="en-GB" sz="1100" dirty="0"/>
              <a:t>Least deprived</a:t>
            </a:r>
          </a:p>
        </p:txBody>
      </p:sp>
    </p:spTree>
    <p:extLst>
      <p:ext uri="{BB962C8B-B14F-4D97-AF65-F5344CB8AC3E}">
        <p14:creationId xmlns:p14="http://schemas.microsoft.com/office/powerpoint/2010/main" val="30707627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C786D-E7B4-5398-F664-F6C55CA84791}"/>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DF653ED6-E03A-69A8-5B79-AEBBDED8504D}"/>
              </a:ext>
            </a:extLst>
          </p:cNvPr>
          <p:cNvSpPr txBox="1"/>
          <p:nvPr/>
        </p:nvSpPr>
        <p:spPr>
          <a:xfrm>
            <a:off x="338328" y="1834719"/>
            <a:ext cx="8431282" cy="307777"/>
          </a:xfrm>
          <a:prstGeom prst="rect">
            <a:avLst/>
          </a:prstGeom>
          <a:solidFill>
            <a:schemeClr val="bg1"/>
          </a:solidFill>
        </p:spPr>
        <p:txBody>
          <a:bodyPr wrap="none" rtlCol="0">
            <a:spAutoFit/>
          </a:bodyPr>
          <a:lstStyle/>
          <a:p>
            <a:r>
              <a:rPr lang="en-GB" sz="1400" u="sng" dirty="0">
                <a:solidFill>
                  <a:schemeClr val="accent1"/>
                </a:solidFill>
              </a:rPr>
              <a:t>Directly age-sex standardised mortality rate per 100,000 people per year, by deprivation decile (2023 – 2025)</a:t>
            </a:r>
          </a:p>
        </p:txBody>
      </p:sp>
      <p:pic>
        <p:nvPicPr>
          <p:cNvPr id="19" name="Picture 18">
            <a:extLst>
              <a:ext uri="{FF2B5EF4-FFF2-40B4-BE49-F238E27FC236}">
                <a16:creationId xmlns:a16="http://schemas.microsoft.com/office/drawing/2014/main" id="{C468B76C-DEFB-93D8-BF9E-32F8152F50ED}"/>
              </a:ext>
            </a:extLst>
          </p:cNvPr>
          <p:cNvPicPr>
            <a:picLocks noChangeAspect="1"/>
          </p:cNvPicPr>
          <p:nvPr/>
        </p:nvPicPr>
        <p:blipFill>
          <a:blip r:embed="rId2"/>
          <a:stretch>
            <a:fillRect/>
          </a:stretch>
        </p:blipFill>
        <p:spPr>
          <a:xfrm>
            <a:off x="441104" y="2093304"/>
            <a:ext cx="8611885" cy="4158446"/>
          </a:xfrm>
          <a:prstGeom prst="rect">
            <a:avLst/>
          </a:prstGeom>
        </p:spPr>
      </p:pic>
      <p:pic>
        <p:nvPicPr>
          <p:cNvPr id="4" name="Picture 3" descr="A black and yellow text&#10;&#10;AI-generated content may be incorrect.">
            <a:extLst>
              <a:ext uri="{FF2B5EF4-FFF2-40B4-BE49-F238E27FC236}">
                <a16:creationId xmlns:a16="http://schemas.microsoft.com/office/drawing/2014/main" id="{3CD6220C-B98E-57F6-F707-EA76F091B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3885B3B6-BE2E-8E04-558B-D96F0878B513}"/>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Mortality by Deprivation – External causes</a:t>
            </a:r>
          </a:p>
        </p:txBody>
      </p:sp>
      <p:sp>
        <p:nvSpPr>
          <p:cNvPr id="2" name="TextBox 1">
            <a:extLst>
              <a:ext uri="{FF2B5EF4-FFF2-40B4-BE49-F238E27FC236}">
                <a16:creationId xmlns:a16="http://schemas.microsoft.com/office/drawing/2014/main" id="{B78D3255-B469-B403-1816-2BC3F226C9FF}"/>
              </a:ext>
            </a:extLst>
          </p:cNvPr>
          <p:cNvSpPr txBox="1"/>
          <p:nvPr/>
        </p:nvSpPr>
        <p:spPr>
          <a:xfrm>
            <a:off x="411480" y="1008934"/>
            <a:ext cx="11442192" cy="830997"/>
          </a:xfrm>
          <a:prstGeom prst="rect">
            <a:avLst/>
          </a:prstGeom>
          <a:noFill/>
        </p:spPr>
        <p:txBody>
          <a:bodyPr wrap="square" rtlCol="0">
            <a:spAutoFit/>
          </a:bodyPr>
          <a:lstStyle/>
          <a:p>
            <a:r>
              <a:rPr lang="en-GB" sz="2400" dirty="0"/>
              <a:t>The mortality rate due external causes is </a:t>
            </a:r>
            <a:r>
              <a:rPr lang="en-GB" sz="2400" b="1" dirty="0"/>
              <a:t>179% higher</a:t>
            </a:r>
            <a:r>
              <a:rPr lang="en-GB" sz="2400" dirty="0"/>
              <a:t> in the most deprived decile compared to the least deprived decile</a:t>
            </a:r>
          </a:p>
        </p:txBody>
      </p:sp>
      <p:sp>
        <p:nvSpPr>
          <p:cNvPr id="8" name="TextBox 7">
            <a:extLst>
              <a:ext uri="{FF2B5EF4-FFF2-40B4-BE49-F238E27FC236}">
                <a16:creationId xmlns:a16="http://schemas.microsoft.com/office/drawing/2014/main" id="{7DAD55B0-26C9-246F-300D-1B9D9438676B}"/>
              </a:ext>
            </a:extLst>
          </p:cNvPr>
          <p:cNvSpPr txBox="1"/>
          <p:nvPr/>
        </p:nvSpPr>
        <p:spPr>
          <a:xfrm>
            <a:off x="475488" y="6307488"/>
            <a:ext cx="9336024" cy="553998"/>
          </a:xfrm>
          <a:prstGeom prst="rect">
            <a:avLst/>
          </a:prstGeom>
          <a:noFill/>
        </p:spPr>
        <p:txBody>
          <a:bodyPr wrap="square" rtlCol="0">
            <a:spAutoFit/>
          </a:bodyPr>
          <a:lstStyle/>
          <a:p>
            <a:r>
              <a:rPr lang="en-GB" sz="1000" dirty="0"/>
              <a:t>Source: Lincolnshire Data Management Environment (not externally accessible). January 2023 to December 2025. </a:t>
            </a:r>
          </a:p>
          <a:p>
            <a:r>
              <a:rPr lang="en-GB" sz="1000" dirty="0"/>
              <a:t>Note: Disease categories based on ICD10 Chapters as outlined in </a:t>
            </a:r>
            <a:r>
              <a:rPr lang="en-GB" sz="1000" dirty="0">
                <a:hlinkClick r:id="rId4"/>
              </a:rPr>
              <a:t>ICD-10-5TH-Edition Volume 1 – Tabular list</a:t>
            </a:r>
            <a:r>
              <a:rPr lang="en-GB" sz="1000" dirty="0"/>
              <a:t>, U509 categorised as External cause of mortality in line with </a:t>
            </a:r>
            <a:r>
              <a:rPr lang="en-GB" sz="1000" dirty="0">
                <a:hlinkClick r:id="rId5"/>
              </a:rPr>
              <a:t>Mortality statistics by location - Office for National Statistics</a:t>
            </a:r>
            <a:r>
              <a:rPr lang="en-GB" sz="1000" dirty="0"/>
              <a:t>. *Based on direct age-sex standardisation carried out using the </a:t>
            </a:r>
            <a:r>
              <a:rPr lang="en-GB" sz="1000" dirty="0">
                <a:hlinkClick r:id="rId6"/>
              </a:rPr>
              <a:t>EU Standard Population 2013</a:t>
            </a:r>
            <a:r>
              <a:rPr lang="en-GB" sz="1000" dirty="0"/>
              <a:t>. </a:t>
            </a:r>
          </a:p>
        </p:txBody>
      </p:sp>
      <p:sp>
        <p:nvSpPr>
          <p:cNvPr id="12" name="Right Brace 11">
            <a:extLst>
              <a:ext uri="{FF2B5EF4-FFF2-40B4-BE49-F238E27FC236}">
                <a16:creationId xmlns:a16="http://schemas.microsoft.com/office/drawing/2014/main" id="{0269075B-901C-1B1D-6073-A80484A0FB00}"/>
              </a:ext>
            </a:extLst>
          </p:cNvPr>
          <p:cNvSpPr/>
          <p:nvPr/>
        </p:nvSpPr>
        <p:spPr>
          <a:xfrm>
            <a:off x="9648679" y="3239868"/>
            <a:ext cx="429768" cy="162431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B1EDF1CE-1410-F6E6-DFB0-E3A9A2036129}"/>
              </a:ext>
            </a:extLst>
          </p:cNvPr>
          <p:cNvCxnSpPr>
            <a:cxnSpLocks/>
          </p:cNvCxnSpPr>
          <p:nvPr/>
        </p:nvCxnSpPr>
        <p:spPr>
          <a:xfrm>
            <a:off x="1115568" y="3239868"/>
            <a:ext cx="8512476" cy="6252"/>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A98FAC2-0627-AD96-81EB-3843F9E5CF88}"/>
              </a:ext>
            </a:extLst>
          </p:cNvPr>
          <p:cNvCxnSpPr>
            <a:cxnSpLocks/>
          </p:cNvCxnSpPr>
          <p:nvPr/>
        </p:nvCxnSpPr>
        <p:spPr>
          <a:xfrm>
            <a:off x="8933688" y="4864181"/>
            <a:ext cx="694356"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2A9038E7-F860-12B6-DB37-4F97C6BD39A5}"/>
              </a:ext>
            </a:extLst>
          </p:cNvPr>
          <p:cNvSpPr txBox="1"/>
          <p:nvPr/>
        </p:nvSpPr>
        <p:spPr>
          <a:xfrm>
            <a:off x="10124167" y="3590700"/>
            <a:ext cx="1795860" cy="1200329"/>
          </a:xfrm>
          <a:prstGeom prst="rect">
            <a:avLst/>
          </a:prstGeom>
          <a:noFill/>
        </p:spPr>
        <p:txBody>
          <a:bodyPr wrap="square" rtlCol="0">
            <a:spAutoFit/>
          </a:bodyPr>
          <a:lstStyle/>
          <a:p>
            <a:r>
              <a:rPr lang="en-GB" b="1" dirty="0"/>
              <a:t>43 deaths per 100,000 people per year difference*</a:t>
            </a:r>
          </a:p>
        </p:txBody>
      </p:sp>
      <p:sp>
        <p:nvSpPr>
          <p:cNvPr id="11" name="TextBox 10">
            <a:extLst>
              <a:ext uri="{FF2B5EF4-FFF2-40B4-BE49-F238E27FC236}">
                <a16:creationId xmlns:a16="http://schemas.microsoft.com/office/drawing/2014/main" id="{3EA1CD92-9A2B-F1E6-C712-6625DE7939B5}"/>
              </a:ext>
            </a:extLst>
          </p:cNvPr>
          <p:cNvSpPr txBox="1"/>
          <p:nvPr/>
        </p:nvSpPr>
        <p:spPr>
          <a:xfrm>
            <a:off x="768314" y="6027752"/>
            <a:ext cx="1045479" cy="261610"/>
          </a:xfrm>
          <a:prstGeom prst="rect">
            <a:avLst/>
          </a:prstGeom>
          <a:noFill/>
        </p:spPr>
        <p:txBody>
          <a:bodyPr wrap="none" rtlCol="0">
            <a:spAutoFit/>
          </a:bodyPr>
          <a:lstStyle/>
          <a:p>
            <a:r>
              <a:rPr lang="en-GB" sz="1100" dirty="0"/>
              <a:t>Most deprived</a:t>
            </a:r>
          </a:p>
        </p:txBody>
      </p:sp>
      <p:sp>
        <p:nvSpPr>
          <p:cNvPr id="13" name="TextBox 12">
            <a:extLst>
              <a:ext uri="{FF2B5EF4-FFF2-40B4-BE49-F238E27FC236}">
                <a16:creationId xmlns:a16="http://schemas.microsoft.com/office/drawing/2014/main" id="{7A2B1BF6-E3EB-4ED9-8378-22CECEBF5765}"/>
              </a:ext>
            </a:extLst>
          </p:cNvPr>
          <p:cNvSpPr txBox="1"/>
          <p:nvPr/>
        </p:nvSpPr>
        <p:spPr>
          <a:xfrm>
            <a:off x="8425752" y="6027752"/>
            <a:ext cx="1103187" cy="261610"/>
          </a:xfrm>
          <a:prstGeom prst="rect">
            <a:avLst/>
          </a:prstGeom>
          <a:noFill/>
        </p:spPr>
        <p:txBody>
          <a:bodyPr wrap="none" rtlCol="0">
            <a:spAutoFit/>
          </a:bodyPr>
          <a:lstStyle/>
          <a:p>
            <a:r>
              <a:rPr lang="en-GB" sz="1100" dirty="0"/>
              <a:t>Least deprived</a:t>
            </a:r>
          </a:p>
        </p:txBody>
      </p:sp>
    </p:spTree>
    <p:extLst>
      <p:ext uri="{BB962C8B-B14F-4D97-AF65-F5344CB8AC3E}">
        <p14:creationId xmlns:p14="http://schemas.microsoft.com/office/powerpoint/2010/main" val="20284923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10BAC-2E5B-48C4-9A8D-252A04155D42}"/>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A723B04-70AC-0904-FBEC-1A20761A1941}"/>
              </a:ext>
            </a:extLst>
          </p:cNvPr>
          <p:cNvPicPr>
            <a:picLocks noChangeAspect="1"/>
          </p:cNvPicPr>
          <p:nvPr/>
        </p:nvPicPr>
        <p:blipFill>
          <a:blip r:embed="rId2"/>
          <a:stretch>
            <a:fillRect/>
          </a:stretch>
        </p:blipFill>
        <p:spPr>
          <a:xfrm>
            <a:off x="422672" y="2141884"/>
            <a:ext cx="8600693" cy="4153042"/>
          </a:xfrm>
          <a:prstGeom prst="rect">
            <a:avLst/>
          </a:prstGeom>
        </p:spPr>
      </p:pic>
      <p:sp>
        <p:nvSpPr>
          <p:cNvPr id="38" name="TextBox 37">
            <a:extLst>
              <a:ext uri="{FF2B5EF4-FFF2-40B4-BE49-F238E27FC236}">
                <a16:creationId xmlns:a16="http://schemas.microsoft.com/office/drawing/2014/main" id="{7693F77B-5157-FCF6-8034-CA443D904634}"/>
              </a:ext>
            </a:extLst>
          </p:cNvPr>
          <p:cNvSpPr txBox="1"/>
          <p:nvPr/>
        </p:nvSpPr>
        <p:spPr>
          <a:xfrm>
            <a:off x="338328" y="1834719"/>
            <a:ext cx="8431282" cy="307777"/>
          </a:xfrm>
          <a:prstGeom prst="rect">
            <a:avLst/>
          </a:prstGeom>
          <a:solidFill>
            <a:schemeClr val="bg1"/>
          </a:solidFill>
        </p:spPr>
        <p:txBody>
          <a:bodyPr wrap="none" rtlCol="0">
            <a:spAutoFit/>
          </a:bodyPr>
          <a:lstStyle/>
          <a:p>
            <a:r>
              <a:rPr lang="en-GB" sz="1400" u="sng" dirty="0">
                <a:solidFill>
                  <a:schemeClr val="accent1"/>
                </a:solidFill>
              </a:rPr>
              <a:t>Directly age-sex standardised mortality rate per 100,000 people per year, by deprivation decile (2023 – 2025)</a:t>
            </a:r>
          </a:p>
        </p:txBody>
      </p:sp>
      <p:pic>
        <p:nvPicPr>
          <p:cNvPr id="4" name="Picture 3" descr="A black and yellow text&#10;&#10;AI-generated content may be incorrect.">
            <a:extLst>
              <a:ext uri="{FF2B5EF4-FFF2-40B4-BE49-F238E27FC236}">
                <a16:creationId xmlns:a16="http://schemas.microsoft.com/office/drawing/2014/main" id="{D538A073-4322-9951-228C-A1E15D7B9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C5C3806B-2944-7A37-11F4-51469D20F5B1}"/>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Mortality by Deprivation – </a:t>
            </a:r>
            <a:r>
              <a:rPr lang="en-GB" sz="2800" b="1" dirty="0"/>
              <a:t>Endocrine, nutritional and metabolic </a:t>
            </a:r>
            <a:endParaRPr lang="en-GB" sz="4000" b="1" dirty="0">
              <a:solidFill>
                <a:schemeClr val="bg1"/>
              </a:solidFill>
              <a:latin typeface="+mj-lt"/>
            </a:endParaRPr>
          </a:p>
        </p:txBody>
      </p:sp>
      <p:sp>
        <p:nvSpPr>
          <p:cNvPr id="2" name="TextBox 1">
            <a:extLst>
              <a:ext uri="{FF2B5EF4-FFF2-40B4-BE49-F238E27FC236}">
                <a16:creationId xmlns:a16="http://schemas.microsoft.com/office/drawing/2014/main" id="{146D57E1-509C-6CD9-CCAB-F92C68FBAE6A}"/>
              </a:ext>
            </a:extLst>
          </p:cNvPr>
          <p:cNvSpPr txBox="1"/>
          <p:nvPr/>
        </p:nvSpPr>
        <p:spPr>
          <a:xfrm>
            <a:off x="411480" y="1008934"/>
            <a:ext cx="11442192" cy="830997"/>
          </a:xfrm>
          <a:prstGeom prst="rect">
            <a:avLst/>
          </a:prstGeom>
          <a:noFill/>
        </p:spPr>
        <p:txBody>
          <a:bodyPr wrap="square" rtlCol="0">
            <a:spAutoFit/>
          </a:bodyPr>
          <a:lstStyle/>
          <a:p>
            <a:r>
              <a:rPr lang="en-GB" sz="2400" dirty="0"/>
              <a:t>The mortality rate due endocrine, nutritional and metabolic causes is </a:t>
            </a:r>
            <a:r>
              <a:rPr lang="en-GB" sz="2400" b="1" dirty="0"/>
              <a:t>241% higher</a:t>
            </a:r>
            <a:r>
              <a:rPr lang="en-GB" sz="2400" dirty="0"/>
              <a:t> in the most deprived decile compared to the least deprived decile</a:t>
            </a:r>
          </a:p>
        </p:txBody>
      </p:sp>
      <p:sp>
        <p:nvSpPr>
          <p:cNvPr id="8" name="TextBox 7">
            <a:extLst>
              <a:ext uri="{FF2B5EF4-FFF2-40B4-BE49-F238E27FC236}">
                <a16:creationId xmlns:a16="http://schemas.microsoft.com/office/drawing/2014/main" id="{235D084E-BDEF-C7EC-C1A4-59A8694BE656}"/>
              </a:ext>
            </a:extLst>
          </p:cNvPr>
          <p:cNvSpPr txBox="1"/>
          <p:nvPr/>
        </p:nvSpPr>
        <p:spPr>
          <a:xfrm>
            <a:off x="475488" y="6307488"/>
            <a:ext cx="9336024" cy="553998"/>
          </a:xfrm>
          <a:prstGeom prst="rect">
            <a:avLst/>
          </a:prstGeom>
          <a:noFill/>
        </p:spPr>
        <p:txBody>
          <a:bodyPr wrap="square" rtlCol="0">
            <a:spAutoFit/>
          </a:bodyPr>
          <a:lstStyle/>
          <a:p>
            <a:r>
              <a:rPr lang="en-GB" sz="1000" dirty="0"/>
              <a:t>Source: Lincolnshire Data Management Environment (not externally accessible). January 2023 to December 2025. </a:t>
            </a:r>
          </a:p>
          <a:p>
            <a:r>
              <a:rPr lang="en-GB" sz="1000" dirty="0"/>
              <a:t>Note: Disease categories based on ICD10 Chapters as outlined in </a:t>
            </a:r>
            <a:r>
              <a:rPr lang="en-GB" sz="1000" dirty="0">
                <a:hlinkClick r:id="rId4"/>
              </a:rPr>
              <a:t>ICD-10-5TH-Edition Volume 1 – Tabular list</a:t>
            </a:r>
            <a:r>
              <a:rPr lang="en-GB" sz="1000" dirty="0"/>
              <a:t>, U509 categorised as External cause of mortality in line with </a:t>
            </a:r>
            <a:r>
              <a:rPr lang="en-GB" sz="1000" dirty="0">
                <a:hlinkClick r:id="rId5"/>
              </a:rPr>
              <a:t>Mortality statistics by location - Office for National Statistics</a:t>
            </a:r>
            <a:r>
              <a:rPr lang="en-GB" sz="1000" dirty="0"/>
              <a:t>. *Based on direct age-sex standardisation carried out using the </a:t>
            </a:r>
            <a:r>
              <a:rPr lang="en-GB" sz="1000" dirty="0">
                <a:hlinkClick r:id="rId6"/>
              </a:rPr>
              <a:t>EU Standard Population 2013</a:t>
            </a:r>
            <a:r>
              <a:rPr lang="en-GB" sz="1000" dirty="0"/>
              <a:t>. </a:t>
            </a:r>
          </a:p>
        </p:txBody>
      </p:sp>
      <p:sp>
        <p:nvSpPr>
          <p:cNvPr id="12" name="Right Brace 11">
            <a:extLst>
              <a:ext uri="{FF2B5EF4-FFF2-40B4-BE49-F238E27FC236}">
                <a16:creationId xmlns:a16="http://schemas.microsoft.com/office/drawing/2014/main" id="{613CB977-A651-7862-9AAE-E6BB0C6CF445}"/>
              </a:ext>
            </a:extLst>
          </p:cNvPr>
          <p:cNvSpPr/>
          <p:nvPr/>
        </p:nvSpPr>
        <p:spPr>
          <a:xfrm>
            <a:off x="9658572" y="3514188"/>
            <a:ext cx="429768" cy="162431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2EA91276-4310-625E-0A6F-892392026432}"/>
              </a:ext>
            </a:extLst>
          </p:cNvPr>
          <p:cNvCxnSpPr>
            <a:cxnSpLocks/>
          </p:cNvCxnSpPr>
          <p:nvPr/>
        </p:nvCxnSpPr>
        <p:spPr>
          <a:xfrm>
            <a:off x="1115568" y="3513514"/>
            <a:ext cx="8512476" cy="6252"/>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F2A65C5-FA78-7FA3-C8FD-D073418BA1F1}"/>
              </a:ext>
            </a:extLst>
          </p:cNvPr>
          <p:cNvCxnSpPr>
            <a:cxnSpLocks/>
          </p:cNvCxnSpPr>
          <p:nvPr/>
        </p:nvCxnSpPr>
        <p:spPr>
          <a:xfrm>
            <a:off x="8906256" y="5138501"/>
            <a:ext cx="694356"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720EE90C-5FFD-A5E3-3710-39E4A5F6F6B2}"/>
              </a:ext>
            </a:extLst>
          </p:cNvPr>
          <p:cNvSpPr txBox="1"/>
          <p:nvPr/>
        </p:nvSpPr>
        <p:spPr>
          <a:xfrm>
            <a:off x="10088340" y="3836028"/>
            <a:ext cx="1795860" cy="1200329"/>
          </a:xfrm>
          <a:prstGeom prst="rect">
            <a:avLst/>
          </a:prstGeom>
          <a:noFill/>
        </p:spPr>
        <p:txBody>
          <a:bodyPr wrap="square" rtlCol="0">
            <a:spAutoFit/>
          </a:bodyPr>
          <a:lstStyle/>
          <a:p>
            <a:r>
              <a:rPr lang="en-GB" b="1" dirty="0"/>
              <a:t>25 deaths per 100,000 people per year difference*</a:t>
            </a:r>
          </a:p>
        </p:txBody>
      </p:sp>
      <p:sp>
        <p:nvSpPr>
          <p:cNvPr id="11" name="TextBox 10">
            <a:extLst>
              <a:ext uri="{FF2B5EF4-FFF2-40B4-BE49-F238E27FC236}">
                <a16:creationId xmlns:a16="http://schemas.microsoft.com/office/drawing/2014/main" id="{10923467-F000-126D-4B90-092478B7D6D5}"/>
              </a:ext>
            </a:extLst>
          </p:cNvPr>
          <p:cNvSpPr txBox="1"/>
          <p:nvPr/>
        </p:nvSpPr>
        <p:spPr>
          <a:xfrm>
            <a:off x="768314" y="6027752"/>
            <a:ext cx="1045479" cy="261610"/>
          </a:xfrm>
          <a:prstGeom prst="rect">
            <a:avLst/>
          </a:prstGeom>
          <a:noFill/>
        </p:spPr>
        <p:txBody>
          <a:bodyPr wrap="none" rtlCol="0">
            <a:spAutoFit/>
          </a:bodyPr>
          <a:lstStyle/>
          <a:p>
            <a:r>
              <a:rPr lang="en-GB" sz="1100" dirty="0"/>
              <a:t>Most deprived</a:t>
            </a:r>
          </a:p>
        </p:txBody>
      </p:sp>
      <p:sp>
        <p:nvSpPr>
          <p:cNvPr id="13" name="TextBox 12">
            <a:extLst>
              <a:ext uri="{FF2B5EF4-FFF2-40B4-BE49-F238E27FC236}">
                <a16:creationId xmlns:a16="http://schemas.microsoft.com/office/drawing/2014/main" id="{2035A6E1-1816-81AF-C271-AB76872E4B11}"/>
              </a:ext>
            </a:extLst>
          </p:cNvPr>
          <p:cNvSpPr txBox="1"/>
          <p:nvPr/>
        </p:nvSpPr>
        <p:spPr>
          <a:xfrm>
            <a:off x="8425752" y="6027752"/>
            <a:ext cx="1103187" cy="261610"/>
          </a:xfrm>
          <a:prstGeom prst="rect">
            <a:avLst/>
          </a:prstGeom>
          <a:noFill/>
        </p:spPr>
        <p:txBody>
          <a:bodyPr wrap="none" rtlCol="0">
            <a:spAutoFit/>
          </a:bodyPr>
          <a:lstStyle/>
          <a:p>
            <a:r>
              <a:rPr lang="en-GB" sz="1100" dirty="0"/>
              <a:t>Least deprived</a:t>
            </a:r>
          </a:p>
        </p:txBody>
      </p:sp>
    </p:spTree>
    <p:extLst>
      <p:ext uri="{BB962C8B-B14F-4D97-AF65-F5344CB8AC3E}">
        <p14:creationId xmlns:p14="http://schemas.microsoft.com/office/powerpoint/2010/main" val="21322822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917B1-14D1-F99C-4F43-89C546FC93D2}"/>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B5876DCD-CD7D-8675-7C27-D07D3A94736A}"/>
              </a:ext>
            </a:extLst>
          </p:cNvPr>
          <p:cNvSpPr txBox="1"/>
          <p:nvPr/>
        </p:nvSpPr>
        <p:spPr>
          <a:xfrm>
            <a:off x="338328" y="1834719"/>
            <a:ext cx="8431282" cy="307777"/>
          </a:xfrm>
          <a:prstGeom prst="rect">
            <a:avLst/>
          </a:prstGeom>
          <a:solidFill>
            <a:schemeClr val="bg1"/>
          </a:solidFill>
        </p:spPr>
        <p:txBody>
          <a:bodyPr wrap="none" rtlCol="0">
            <a:spAutoFit/>
          </a:bodyPr>
          <a:lstStyle/>
          <a:p>
            <a:r>
              <a:rPr lang="en-GB" sz="1400" u="sng" dirty="0">
                <a:solidFill>
                  <a:schemeClr val="accent1"/>
                </a:solidFill>
              </a:rPr>
              <a:t>Directly age-sex standardised mortality rate per 100,000 people per year, by deprivation decile (2023 – 2025)</a:t>
            </a:r>
          </a:p>
        </p:txBody>
      </p:sp>
      <p:pic>
        <p:nvPicPr>
          <p:cNvPr id="6" name="Picture 5">
            <a:extLst>
              <a:ext uri="{FF2B5EF4-FFF2-40B4-BE49-F238E27FC236}">
                <a16:creationId xmlns:a16="http://schemas.microsoft.com/office/drawing/2014/main" id="{8B81B8E9-590F-8DD6-1002-7D8F9438503F}"/>
              </a:ext>
            </a:extLst>
          </p:cNvPr>
          <p:cNvPicPr>
            <a:picLocks noChangeAspect="1"/>
          </p:cNvPicPr>
          <p:nvPr/>
        </p:nvPicPr>
        <p:blipFill>
          <a:blip r:embed="rId2"/>
          <a:stretch>
            <a:fillRect/>
          </a:stretch>
        </p:blipFill>
        <p:spPr>
          <a:xfrm>
            <a:off x="422672" y="2089015"/>
            <a:ext cx="8659433" cy="4182059"/>
          </a:xfrm>
          <a:prstGeom prst="rect">
            <a:avLst/>
          </a:prstGeom>
        </p:spPr>
      </p:pic>
      <p:pic>
        <p:nvPicPr>
          <p:cNvPr id="4" name="Picture 3" descr="A black and yellow text&#10;&#10;AI-generated content may be incorrect.">
            <a:extLst>
              <a:ext uri="{FF2B5EF4-FFF2-40B4-BE49-F238E27FC236}">
                <a16:creationId xmlns:a16="http://schemas.microsoft.com/office/drawing/2014/main" id="{B644AE34-9951-8C5C-C631-35AF4A477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9017BFBB-EBF6-CF42-DBF1-AFEE94369A69}"/>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Mortality by Deprivation – </a:t>
            </a:r>
            <a:r>
              <a:rPr lang="en-GB" sz="4000" b="1" dirty="0"/>
              <a:t>Genitourinary System</a:t>
            </a:r>
            <a:endParaRPr lang="en-GB" sz="4000" b="1" dirty="0">
              <a:solidFill>
                <a:schemeClr val="bg1"/>
              </a:solidFill>
              <a:latin typeface="+mj-lt"/>
            </a:endParaRPr>
          </a:p>
        </p:txBody>
      </p:sp>
      <p:sp>
        <p:nvSpPr>
          <p:cNvPr id="2" name="TextBox 1">
            <a:extLst>
              <a:ext uri="{FF2B5EF4-FFF2-40B4-BE49-F238E27FC236}">
                <a16:creationId xmlns:a16="http://schemas.microsoft.com/office/drawing/2014/main" id="{D02E8105-3409-EF62-6BFB-18F03F34C812}"/>
              </a:ext>
            </a:extLst>
          </p:cNvPr>
          <p:cNvSpPr txBox="1"/>
          <p:nvPr/>
        </p:nvSpPr>
        <p:spPr>
          <a:xfrm>
            <a:off x="411480" y="1008934"/>
            <a:ext cx="11442192" cy="830997"/>
          </a:xfrm>
          <a:prstGeom prst="rect">
            <a:avLst/>
          </a:prstGeom>
          <a:noFill/>
        </p:spPr>
        <p:txBody>
          <a:bodyPr wrap="square" rtlCol="0">
            <a:spAutoFit/>
          </a:bodyPr>
          <a:lstStyle/>
          <a:p>
            <a:r>
              <a:rPr lang="en-GB" sz="2400" dirty="0"/>
              <a:t>The mortality rate due endocrine, nutritional and metabolic causes is </a:t>
            </a:r>
            <a:r>
              <a:rPr lang="en-GB" sz="2400" b="1" dirty="0"/>
              <a:t>283% higher</a:t>
            </a:r>
            <a:r>
              <a:rPr lang="en-GB" sz="2400" dirty="0"/>
              <a:t> in the most deprived decile compared to the least deprived decile</a:t>
            </a:r>
          </a:p>
        </p:txBody>
      </p:sp>
      <p:sp>
        <p:nvSpPr>
          <p:cNvPr id="8" name="TextBox 7">
            <a:extLst>
              <a:ext uri="{FF2B5EF4-FFF2-40B4-BE49-F238E27FC236}">
                <a16:creationId xmlns:a16="http://schemas.microsoft.com/office/drawing/2014/main" id="{616B03BA-1105-8EFF-7C74-FF9CF8DCBC9C}"/>
              </a:ext>
            </a:extLst>
          </p:cNvPr>
          <p:cNvSpPr txBox="1"/>
          <p:nvPr/>
        </p:nvSpPr>
        <p:spPr>
          <a:xfrm>
            <a:off x="475488" y="6307488"/>
            <a:ext cx="9336024" cy="553998"/>
          </a:xfrm>
          <a:prstGeom prst="rect">
            <a:avLst/>
          </a:prstGeom>
          <a:noFill/>
        </p:spPr>
        <p:txBody>
          <a:bodyPr wrap="square" rtlCol="0">
            <a:spAutoFit/>
          </a:bodyPr>
          <a:lstStyle/>
          <a:p>
            <a:r>
              <a:rPr lang="en-GB" sz="1000" dirty="0"/>
              <a:t>Source: Lincolnshire Data Management Environment (not externally accessible). January 2023 to December 2025. </a:t>
            </a:r>
          </a:p>
          <a:p>
            <a:r>
              <a:rPr lang="en-GB" sz="1000" dirty="0"/>
              <a:t>Note: Disease categories based on ICD10 Chapters as outlined in </a:t>
            </a:r>
            <a:r>
              <a:rPr lang="en-GB" sz="1000" dirty="0">
                <a:hlinkClick r:id="rId4"/>
              </a:rPr>
              <a:t>ICD-10-5TH-Edition Volume 1 – Tabular list</a:t>
            </a:r>
            <a:r>
              <a:rPr lang="en-GB" sz="1000" dirty="0"/>
              <a:t>, U509 categorised as External cause of mortality in line with </a:t>
            </a:r>
            <a:r>
              <a:rPr lang="en-GB" sz="1000" dirty="0">
                <a:hlinkClick r:id="rId5"/>
              </a:rPr>
              <a:t>Mortality statistics by location - Office for National Statistics</a:t>
            </a:r>
            <a:r>
              <a:rPr lang="en-GB" sz="1000" dirty="0"/>
              <a:t>. *Based on direct age-sex standardisation carried out using the </a:t>
            </a:r>
            <a:r>
              <a:rPr lang="en-GB" sz="1000" dirty="0">
                <a:hlinkClick r:id="rId6"/>
              </a:rPr>
              <a:t>EU Standard Population 2013</a:t>
            </a:r>
            <a:r>
              <a:rPr lang="en-GB" sz="1000" dirty="0"/>
              <a:t>. </a:t>
            </a:r>
          </a:p>
        </p:txBody>
      </p:sp>
      <p:sp>
        <p:nvSpPr>
          <p:cNvPr id="12" name="Right Brace 11">
            <a:extLst>
              <a:ext uri="{FF2B5EF4-FFF2-40B4-BE49-F238E27FC236}">
                <a16:creationId xmlns:a16="http://schemas.microsoft.com/office/drawing/2014/main" id="{D2E50A26-1DE9-75C5-F09D-2081880FF669}"/>
              </a:ext>
            </a:extLst>
          </p:cNvPr>
          <p:cNvSpPr/>
          <p:nvPr/>
        </p:nvSpPr>
        <p:spPr>
          <a:xfrm>
            <a:off x="9655476" y="3550090"/>
            <a:ext cx="429768" cy="164327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0AD4A06C-1012-E7D6-F5A0-6F90291B6B8D}"/>
              </a:ext>
            </a:extLst>
          </p:cNvPr>
          <p:cNvCxnSpPr>
            <a:cxnSpLocks/>
          </p:cNvCxnSpPr>
          <p:nvPr/>
        </p:nvCxnSpPr>
        <p:spPr>
          <a:xfrm>
            <a:off x="1115568" y="3550090"/>
            <a:ext cx="8512476" cy="6252"/>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804DC77-17A1-7002-C5D3-A200D08519A9}"/>
              </a:ext>
            </a:extLst>
          </p:cNvPr>
          <p:cNvCxnSpPr>
            <a:cxnSpLocks/>
          </p:cNvCxnSpPr>
          <p:nvPr/>
        </p:nvCxnSpPr>
        <p:spPr>
          <a:xfrm>
            <a:off x="8933688" y="5193365"/>
            <a:ext cx="694356"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DC3BABA2-4EAC-4DEA-1766-1A96F6ABB2DD}"/>
              </a:ext>
            </a:extLst>
          </p:cNvPr>
          <p:cNvSpPr txBox="1"/>
          <p:nvPr/>
        </p:nvSpPr>
        <p:spPr>
          <a:xfrm>
            <a:off x="10088340" y="3836028"/>
            <a:ext cx="1795860" cy="1200329"/>
          </a:xfrm>
          <a:prstGeom prst="rect">
            <a:avLst/>
          </a:prstGeom>
          <a:noFill/>
        </p:spPr>
        <p:txBody>
          <a:bodyPr wrap="square" rtlCol="0">
            <a:spAutoFit/>
          </a:bodyPr>
          <a:lstStyle/>
          <a:p>
            <a:r>
              <a:rPr lang="en-GB" b="1" dirty="0"/>
              <a:t>20 deaths per 100,000 people per year difference*</a:t>
            </a:r>
          </a:p>
        </p:txBody>
      </p:sp>
      <p:sp>
        <p:nvSpPr>
          <p:cNvPr id="11" name="TextBox 10">
            <a:extLst>
              <a:ext uri="{FF2B5EF4-FFF2-40B4-BE49-F238E27FC236}">
                <a16:creationId xmlns:a16="http://schemas.microsoft.com/office/drawing/2014/main" id="{BD38DF4D-5D25-E6B8-DB86-0D7CF06B51D6}"/>
              </a:ext>
            </a:extLst>
          </p:cNvPr>
          <p:cNvSpPr txBox="1"/>
          <p:nvPr/>
        </p:nvSpPr>
        <p:spPr>
          <a:xfrm>
            <a:off x="768314" y="6027752"/>
            <a:ext cx="1045479" cy="261610"/>
          </a:xfrm>
          <a:prstGeom prst="rect">
            <a:avLst/>
          </a:prstGeom>
          <a:noFill/>
        </p:spPr>
        <p:txBody>
          <a:bodyPr wrap="none" rtlCol="0">
            <a:spAutoFit/>
          </a:bodyPr>
          <a:lstStyle/>
          <a:p>
            <a:r>
              <a:rPr lang="en-GB" sz="1100" dirty="0"/>
              <a:t>Most deprived</a:t>
            </a:r>
          </a:p>
        </p:txBody>
      </p:sp>
      <p:sp>
        <p:nvSpPr>
          <p:cNvPr id="13" name="TextBox 12">
            <a:extLst>
              <a:ext uri="{FF2B5EF4-FFF2-40B4-BE49-F238E27FC236}">
                <a16:creationId xmlns:a16="http://schemas.microsoft.com/office/drawing/2014/main" id="{25EA27C2-633C-7DA6-B39B-83887497459F}"/>
              </a:ext>
            </a:extLst>
          </p:cNvPr>
          <p:cNvSpPr txBox="1"/>
          <p:nvPr/>
        </p:nvSpPr>
        <p:spPr>
          <a:xfrm>
            <a:off x="8425752" y="6027752"/>
            <a:ext cx="1103187" cy="261610"/>
          </a:xfrm>
          <a:prstGeom prst="rect">
            <a:avLst/>
          </a:prstGeom>
          <a:noFill/>
        </p:spPr>
        <p:txBody>
          <a:bodyPr wrap="none" rtlCol="0">
            <a:spAutoFit/>
          </a:bodyPr>
          <a:lstStyle/>
          <a:p>
            <a:r>
              <a:rPr lang="en-GB" sz="1100" dirty="0"/>
              <a:t>Least deprived</a:t>
            </a:r>
          </a:p>
        </p:txBody>
      </p:sp>
    </p:spTree>
    <p:extLst>
      <p:ext uri="{BB962C8B-B14F-4D97-AF65-F5344CB8AC3E}">
        <p14:creationId xmlns:p14="http://schemas.microsoft.com/office/powerpoint/2010/main" val="32991061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BD78B-5F78-E935-96BE-200DE2BCFB54}"/>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AB86DEE8-11CD-A273-6C15-0A67676EFD99}"/>
              </a:ext>
            </a:extLst>
          </p:cNvPr>
          <p:cNvPicPr>
            <a:picLocks noChangeAspect="1"/>
          </p:cNvPicPr>
          <p:nvPr/>
        </p:nvPicPr>
        <p:blipFill>
          <a:blip r:embed="rId2"/>
          <a:stretch>
            <a:fillRect/>
          </a:stretch>
        </p:blipFill>
        <p:spPr>
          <a:xfrm>
            <a:off x="428471" y="2142496"/>
            <a:ext cx="9199573" cy="3813439"/>
          </a:xfrm>
          <a:prstGeom prst="rect">
            <a:avLst/>
          </a:prstGeom>
        </p:spPr>
      </p:pic>
      <p:sp>
        <p:nvSpPr>
          <p:cNvPr id="38" name="TextBox 37">
            <a:extLst>
              <a:ext uri="{FF2B5EF4-FFF2-40B4-BE49-F238E27FC236}">
                <a16:creationId xmlns:a16="http://schemas.microsoft.com/office/drawing/2014/main" id="{3C88A67A-E0C2-B428-D861-AAA9EE97C939}"/>
              </a:ext>
            </a:extLst>
          </p:cNvPr>
          <p:cNvSpPr txBox="1"/>
          <p:nvPr/>
        </p:nvSpPr>
        <p:spPr>
          <a:xfrm>
            <a:off x="338328" y="1834719"/>
            <a:ext cx="9118843" cy="307777"/>
          </a:xfrm>
          <a:prstGeom prst="rect">
            <a:avLst/>
          </a:prstGeom>
          <a:solidFill>
            <a:schemeClr val="bg1"/>
          </a:solidFill>
        </p:spPr>
        <p:txBody>
          <a:bodyPr wrap="none" rtlCol="0">
            <a:spAutoFit/>
          </a:bodyPr>
          <a:lstStyle/>
          <a:p>
            <a:r>
              <a:rPr lang="en-GB" sz="1400" u="sng" dirty="0">
                <a:solidFill>
                  <a:schemeClr val="accent1"/>
                </a:solidFill>
              </a:rPr>
              <a:t>Directly age-sex standardised hospital admissions per 100,000 people per year, by deprivation quintile (2023 – 2025)</a:t>
            </a:r>
          </a:p>
        </p:txBody>
      </p:sp>
      <p:pic>
        <p:nvPicPr>
          <p:cNvPr id="4" name="Picture 3" descr="A black and yellow text&#10;&#10;AI-generated content may be incorrect.">
            <a:extLst>
              <a:ext uri="{FF2B5EF4-FFF2-40B4-BE49-F238E27FC236}">
                <a16:creationId xmlns:a16="http://schemas.microsoft.com/office/drawing/2014/main" id="{29A0C1B3-F6DC-219C-1BAD-8DD05C2DF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07A7E7C3-B0F8-5048-302C-958B4F9C11CD}"/>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dirty="0">
                <a:solidFill>
                  <a:schemeClr val="bg1"/>
                </a:solidFill>
                <a:latin typeface="+mj-lt"/>
              </a:rPr>
              <a:t>Hospital Admissions by Deprivation</a:t>
            </a:r>
          </a:p>
        </p:txBody>
      </p:sp>
      <p:sp>
        <p:nvSpPr>
          <p:cNvPr id="2" name="TextBox 1">
            <a:extLst>
              <a:ext uri="{FF2B5EF4-FFF2-40B4-BE49-F238E27FC236}">
                <a16:creationId xmlns:a16="http://schemas.microsoft.com/office/drawing/2014/main" id="{A3B747D6-FC53-3D63-9690-6D5A8B76305B}"/>
              </a:ext>
            </a:extLst>
          </p:cNvPr>
          <p:cNvSpPr txBox="1"/>
          <p:nvPr/>
        </p:nvSpPr>
        <p:spPr>
          <a:xfrm>
            <a:off x="411480" y="1008934"/>
            <a:ext cx="11442192" cy="830997"/>
          </a:xfrm>
          <a:prstGeom prst="rect">
            <a:avLst/>
          </a:prstGeom>
          <a:noFill/>
        </p:spPr>
        <p:txBody>
          <a:bodyPr wrap="square" rtlCol="0">
            <a:spAutoFit/>
          </a:bodyPr>
          <a:lstStyle/>
          <a:p>
            <a:r>
              <a:rPr lang="en-GB" sz="2400" dirty="0"/>
              <a:t>There are </a:t>
            </a:r>
            <a:r>
              <a:rPr lang="en-GB" sz="2400" b="1" dirty="0"/>
              <a:t>66.5% more</a:t>
            </a:r>
            <a:r>
              <a:rPr lang="en-GB" sz="2400" dirty="0"/>
              <a:t> </a:t>
            </a:r>
            <a:r>
              <a:rPr lang="en-GB" sz="2400" u="sng" dirty="0"/>
              <a:t>emergency</a:t>
            </a:r>
            <a:r>
              <a:rPr lang="en-GB" sz="2400" dirty="0"/>
              <a:t> hospital admissions in the most deprived quintile compared to the least deprived – whilst </a:t>
            </a:r>
            <a:r>
              <a:rPr lang="en-GB" sz="2400" u="sng" dirty="0"/>
              <a:t>elective</a:t>
            </a:r>
            <a:r>
              <a:rPr lang="en-GB" sz="2400" dirty="0"/>
              <a:t> hospital admissions are more similar. </a:t>
            </a:r>
          </a:p>
        </p:txBody>
      </p:sp>
      <p:sp>
        <p:nvSpPr>
          <p:cNvPr id="8" name="TextBox 7">
            <a:extLst>
              <a:ext uri="{FF2B5EF4-FFF2-40B4-BE49-F238E27FC236}">
                <a16:creationId xmlns:a16="http://schemas.microsoft.com/office/drawing/2014/main" id="{7EC08929-0EA8-64E6-6995-6FC3F3495440}"/>
              </a:ext>
            </a:extLst>
          </p:cNvPr>
          <p:cNvSpPr txBox="1"/>
          <p:nvPr/>
        </p:nvSpPr>
        <p:spPr>
          <a:xfrm>
            <a:off x="475488" y="6307488"/>
            <a:ext cx="9336024" cy="400110"/>
          </a:xfrm>
          <a:prstGeom prst="rect">
            <a:avLst/>
          </a:prstGeom>
          <a:noFill/>
        </p:spPr>
        <p:txBody>
          <a:bodyPr wrap="square" rtlCol="0">
            <a:spAutoFit/>
          </a:bodyPr>
          <a:lstStyle/>
          <a:p>
            <a:r>
              <a:rPr lang="en-GB" sz="1000" dirty="0"/>
              <a:t>Source: Lincolnshire Data Management Environment (not externally accessible). January 2023 to December 2025. </a:t>
            </a:r>
          </a:p>
          <a:p>
            <a:r>
              <a:rPr lang="en-GB" sz="1000" dirty="0"/>
              <a:t>Note: Based on direct age-sex standardisation carried out using the </a:t>
            </a:r>
            <a:r>
              <a:rPr lang="en-GB" sz="1000" dirty="0">
                <a:hlinkClick r:id="rId4"/>
              </a:rPr>
              <a:t>EU Standard Population 2013</a:t>
            </a:r>
            <a:r>
              <a:rPr lang="en-GB" sz="1000" dirty="0"/>
              <a:t>. </a:t>
            </a:r>
          </a:p>
        </p:txBody>
      </p:sp>
      <p:sp>
        <p:nvSpPr>
          <p:cNvPr id="11" name="TextBox 10">
            <a:extLst>
              <a:ext uri="{FF2B5EF4-FFF2-40B4-BE49-F238E27FC236}">
                <a16:creationId xmlns:a16="http://schemas.microsoft.com/office/drawing/2014/main" id="{4B209AAE-4434-DDA8-AD21-F7007D276746}"/>
              </a:ext>
            </a:extLst>
          </p:cNvPr>
          <p:cNvSpPr txBox="1"/>
          <p:nvPr/>
        </p:nvSpPr>
        <p:spPr>
          <a:xfrm>
            <a:off x="1033490" y="5800862"/>
            <a:ext cx="1045479" cy="261610"/>
          </a:xfrm>
          <a:prstGeom prst="rect">
            <a:avLst/>
          </a:prstGeom>
          <a:noFill/>
        </p:spPr>
        <p:txBody>
          <a:bodyPr wrap="none" rtlCol="0">
            <a:spAutoFit/>
          </a:bodyPr>
          <a:lstStyle/>
          <a:p>
            <a:r>
              <a:rPr lang="en-GB" sz="1100" dirty="0"/>
              <a:t>Most deprived</a:t>
            </a:r>
          </a:p>
        </p:txBody>
      </p:sp>
      <p:sp>
        <p:nvSpPr>
          <p:cNvPr id="13" name="TextBox 12">
            <a:extLst>
              <a:ext uri="{FF2B5EF4-FFF2-40B4-BE49-F238E27FC236}">
                <a16:creationId xmlns:a16="http://schemas.microsoft.com/office/drawing/2014/main" id="{9190C6DB-04CD-F49B-206E-4E0E7A859DCB}"/>
              </a:ext>
            </a:extLst>
          </p:cNvPr>
          <p:cNvSpPr txBox="1"/>
          <p:nvPr/>
        </p:nvSpPr>
        <p:spPr>
          <a:xfrm>
            <a:off x="8792169" y="5800862"/>
            <a:ext cx="1103187" cy="261610"/>
          </a:xfrm>
          <a:prstGeom prst="rect">
            <a:avLst/>
          </a:prstGeom>
          <a:noFill/>
        </p:spPr>
        <p:txBody>
          <a:bodyPr wrap="none" rtlCol="0">
            <a:spAutoFit/>
          </a:bodyPr>
          <a:lstStyle/>
          <a:p>
            <a:r>
              <a:rPr lang="en-GB" sz="1100" dirty="0"/>
              <a:t>Least deprived</a:t>
            </a:r>
          </a:p>
        </p:txBody>
      </p:sp>
      <p:sp>
        <p:nvSpPr>
          <p:cNvPr id="20" name="Right Brace 19">
            <a:extLst>
              <a:ext uri="{FF2B5EF4-FFF2-40B4-BE49-F238E27FC236}">
                <a16:creationId xmlns:a16="http://schemas.microsoft.com/office/drawing/2014/main" id="{0EA468F7-795F-9543-416D-6F0ECC8B7DE2}"/>
              </a:ext>
            </a:extLst>
          </p:cNvPr>
          <p:cNvSpPr/>
          <p:nvPr/>
        </p:nvSpPr>
        <p:spPr>
          <a:xfrm>
            <a:off x="9895356" y="2432746"/>
            <a:ext cx="429768" cy="3123100"/>
          </a:xfrm>
          <a:prstGeom prst="rightBrac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4283417A-74EB-522C-F260-FD44B855019F}"/>
              </a:ext>
            </a:extLst>
          </p:cNvPr>
          <p:cNvSpPr txBox="1"/>
          <p:nvPr/>
        </p:nvSpPr>
        <p:spPr>
          <a:xfrm>
            <a:off x="10408968" y="2284178"/>
            <a:ext cx="1697199" cy="3693319"/>
          </a:xfrm>
          <a:prstGeom prst="rect">
            <a:avLst/>
          </a:prstGeom>
          <a:noFill/>
        </p:spPr>
        <p:txBody>
          <a:bodyPr wrap="square" rtlCol="0">
            <a:spAutoFit/>
          </a:bodyPr>
          <a:lstStyle/>
          <a:p>
            <a:r>
              <a:rPr lang="en-GB" dirty="0"/>
              <a:t>This implies there is greater healthcare need in more deprived areas, and this is being delt with through emergency admissions, rather than elective admissions</a:t>
            </a:r>
          </a:p>
        </p:txBody>
      </p:sp>
    </p:spTree>
    <p:extLst>
      <p:ext uri="{BB962C8B-B14F-4D97-AF65-F5344CB8AC3E}">
        <p14:creationId xmlns:p14="http://schemas.microsoft.com/office/powerpoint/2010/main" val="19382898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0ACD6-E14B-0165-D210-C9AB69CBBDE5}"/>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B3309A1D-AF4C-736A-1BEE-26A5330E3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6DCD391A-D0E8-BF11-FD56-A582A6867023}"/>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Life expectancy</a:t>
            </a:r>
          </a:p>
        </p:txBody>
      </p:sp>
      <p:sp>
        <p:nvSpPr>
          <p:cNvPr id="2" name="TextBox 1">
            <a:extLst>
              <a:ext uri="{FF2B5EF4-FFF2-40B4-BE49-F238E27FC236}">
                <a16:creationId xmlns:a16="http://schemas.microsoft.com/office/drawing/2014/main" id="{786F5BF5-8401-FFA1-BB63-8914B05980CA}"/>
              </a:ext>
            </a:extLst>
          </p:cNvPr>
          <p:cNvSpPr txBox="1"/>
          <p:nvPr/>
        </p:nvSpPr>
        <p:spPr>
          <a:xfrm>
            <a:off x="411480" y="1008934"/>
            <a:ext cx="11119104" cy="1200329"/>
          </a:xfrm>
          <a:prstGeom prst="rect">
            <a:avLst/>
          </a:prstGeom>
          <a:noFill/>
        </p:spPr>
        <p:txBody>
          <a:bodyPr wrap="square" rtlCol="0">
            <a:spAutoFit/>
          </a:bodyPr>
          <a:lstStyle/>
          <a:p>
            <a:r>
              <a:rPr lang="en-GB" sz="2400"/>
              <a:t>Areas of Lincolnshire with higher levels of deprivation have lower life expectancy. However, the slope index of inequality is less steep in Lincolnshire (8.8) than for England as a whole (10.5). </a:t>
            </a:r>
          </a:p>
        </p:txBody>
      </p:sp>
      <p:pic>
        <p:nvPicPr>
          <p:cNvPr id="7" name="Picture 6" descr="A graph with blue dots and red line&#10;&#10;AI-generated content may be incorrect.">
            <a:extLst>
              <a:ext uri="{FF2B5EF4-FFF2-40B4-BE49-F238E27FC236}">
                <a16:creationId xmlns:a16="http://schemas.microsoft.com/office/drawing/2014/main" id="{76EC375F-317C-8626-AD85-6F2992C15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 y="2523103"/>
            <a:ext cx="4580357" cy="3422106"/>
          </a:xfrm>
          <a:prstGeom prst="rect">
            <a:avLst/>
          </a:prstGeom>
        </p:spPr>
      </p:pic>
      <p:sp>
        <p:nvSpPr>
          <p:cNvPr id="9" name="Oval 8">
            <a:extLst>
              <a:ext uri="{FF2B5EF4-FFF2-40B4-BE49-F238E27FC236}">
                <a16:creationId xmlns:a16="http://schemas.microsoft.com/office/drawing/2014/main" id="{32044EFB-8A53-C004-683B-CA3C3D530ACF}"/>
              </a:ext>
            </a:extLst>
          </p:cNvPr>
          <p:cNvSpPr/>
          <p:nvPr/>
        </p:nvSpPr>
        <p:spPr>
          <a:xfrm>
            <a:off x="530352" y="6130322"/>
            <a:ext cx="91440" cy="914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6F83238-E799-ABF3-CF22-0D2116BC5EFD}"/>
              </a:ext>
            </a:extLst>
          </p:cNvPr>
          <p:cNvSpPr txBox="1"/>
          <p:nvPr/>
        </p:nvSpPr>
        <p:spPr>
          <a:xfrm>
            <a:off x="621792" y="6060626"/>
            <a:ext cx="1133644" cy="230832"/>
          </a:xfrm>
          <a:prstGeom prst="rect">
            <a:avLst/>
          </a:prstGeom>
          <a:noFill/>
        </p:spPr>
        <p:txBody>
          <a:bodyPr wrap="none" rtlCol="0">
            <a:spAutoFit/>
          </a:bodyPr>
          <a:lstStyle/>
          <a:p>
            <a:r>
              <a:rPr lang="en-GB" sz="900"/>
              <a:t>Lincolnshire MSOA</a:t>
            </a:r>
          </a:p>
        </p:txBody>
      </p:sp>
      <p:sp>
        <p:nvSpPr>
          <p:cNvPr id="11" name="TextBox 10">
            <a:extLst>
              <a:ext uri="{FF2B5EF4-FFF2-40B4-BE49-F238E27FC236}">
                <a16:creationId xmlns:a16="http://schemas.microsoft.com/office/drawing/2014/main" id="{B643E11A-AB77-24EE-D044-4F337F3376A4}"/>
              </a:ext>
            </a:extLst>
          </p:cNvPr>
          <p:cNvSpPr txBox="1"/>
          <p:nvPr/>
        </p:nvSpPr>
        <p:spPr>
          <a:xfrm>
            <a:off x="1572983" y="5829794"/>
            <a:ext cx="2310248" cy="230832"/>
          </a:xfrm>
          <a:prstGeom prst="rect">
            <a:avLst/>
          </a:prstGeom>
          <a:solidFill>
            <a:schemeClr val="bg1"/>
          </a:solidFill>
        </p:spPr>
        <p:txBody>
          <a:bodyPr wrap="none" rtlCol="0">
            <a:spAutoFit/>
          </a:bodyPr>
          <a:lstStyle/>
          <a:p>
            <a:r>
              <a:rPr lang="en-GB" sz="900"/>
              <a:t>Index of Multiple Deprivation Score (2025)*</a:t>
            </a:r>
          </a:p>
        </p:txBody>
      </p:sp>
      <p:sp>
        <p:nvSpPr>
          <p:cNvPr id="12" name="TextBox 11">
            <a:extLst>
              <a:ext uri="{FF2B5EF4-FFF2-40B4-BE49-F238E27FC236}">
                <a16:creationId xmlns:a16="http://schemas.microsoft.com/office/drawing/2014/main" id="{1599A5F7-63D9-9D93-C8D9-C60D32F79836}"/>
              </a:ext>
            </a:extLst>
          </p:cNvPr>
          <p:cNvSpPr txBox="1"/>
          <p:nvPr/>
        </p:nvSpPr>
        <p:spPr>
          <a:xfrm>
            <a:off x="338328" y="2209263"/>
            <a:ext cx="3425681" cy="307777"/>
          </a:xfrm>
          <a:prstGeom prst="rect">
            <a:avLst/>
          </a:prstGeom>
          <a:solidFill>
            <a:schemeClr val="bg1"/>
          </a:solidFill>
        </p:spPr>
        <p:txBody>
          <a:bodyPr wrap="none" rtlCol="0">
            <a:spAutoFit/>
          </a:bodyPr>
          <a:lstStyle/>
          <a:p>
            <a:r>
              <a:rPr lang="en-GB" sz="1400" u="sng" dirty="0">
                <a:solidFill>
                  <a:schemeClr val="accent1"/>
                </a:solidFill>
              </a:rPr>
              <a:t>Life Expectancy at birth (Male), 2019-2023</a:t>
            </a:r>
          </a:p>
        </p:txBody>
      </p:sp>
      <p:cxnSp>
        <p:nvCxnSpPr>
          <p:cNvPr id="15" name="Straight Connector 14">
            <a:extLst>
              <a:ext uri="{FF2B5EF4-FFF2-40B4-BE49-F238E27FC236}">
                <a16:creationId xmlns:a16="http://schemas.microsoft.com/office/drawing/2014/main" id="{EE5F1008-7BB1-5759-A46D-959CDC89D746}"/>
              </a:ext>
            </a:extLst>
          </p:cNvPr>
          <p:cNvCxnSpPr>
            <a:cxnSpLocks/>
          </p:cNvCxnSpPr>
          <p:nvPr/>
        </p:nvCxnSpPr>
        <p:spPr>
          <a:xfrm>
            <a:off x="1946012" y="6176042"/>
            <a:ext cx="210312" cy="0"/>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pic>
        <p:nvPicPr>
          <p:cNvPr id="28" name="Picture 27" descr="A graph with dots and a line&#10;&#10;AI-generated content may be incorrect.">
            <a:extLst>
              <a:ext uri="{FF2B5EF4-FFF2-40B4-BE49-F238E27FC236}">
                <a16:creationId xmlns:a16="http://schemas.microsoft.com/office/drawing/2014/main" id="{6358DA73-1F84-0AC4-FD9C-22B77CA7D7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48" y="2523103"/>
            <a:ext cx="4580357" cy="3422106"/>
          </a:xfrm>
          <a:prstGeom prst="rect">
            <a:avLst/>
          </a:prstGeom>
        </p:spPr>
      </p:pic>
      <p:sp>
        <p:nvSpPr>
          <p:cNvPr id="19" name="TextBox 18">
            <a:extLst>
              <a:ext uri="{FF2B5EF4-FFF2-40B4-BE49-F238E27FC236}">
                <a16:creationId xmlns:a16="http://schemas.microsoft.com/office/drawing/2014/main" id="{7E2BDBF5-AE4F-00D3-1DEF-BE5B9DA3D240}"/>
              </a:ext>
            </a:extLst>
          </p:cNvPr>
          <p:cNvSpPr txBox="1"/>
          <p:nvPr/>
        </p:nvSpPr>
        <p:spPr>
          <a:xfrm>
            <a:off x="2156324" y="6060626"/>
            <a:ext cx="1034257" cy="230832"/>
          </a:xfrm>
          <a:prstGeom prst="rect">
            <a:avLst/>
          </a:prstGeom>
          <a:noFill/>
        </p:spPr>
        <p:txBody>
          <a:bodyPr wrap="none" rtlCol="0">
            <a:spAutoFit/>
          </a:bodyPr>
          <a:lstStyle/>
          <a:p>
            <a:r>
              <a:rPr lang="en-GB" sz="900"/>
              <a:t>Linear Trend Line</a:t>
            </a:r>
          </a:p>
        </p:txBody>
      </p:sp>
      <p:sp>
        <p:nvSpPr>
          <p:cNvPr id="21" name="Oval 20">
            <a:extLst>
              <a:ext uri="{FF2B5EF4-FFF2-40B4-BE49-F238E27FC236}">
                <a16:creationId xmlns:a16="http://schemas.microsoft.com/office/drawing/2014/main" id="{FB0DE79B-0B04-E01F-482C-7461823F80A8}"/>
              </a:ext>
            </a:extLst>
          </p:cNvPr>
          <p:cNvSpPr/>
          <p:nvPr/>
        </p:nvSpPr>
        <p:spPr>
          <a:xfrm>
            <a:off x="6135052" y="6130322"/>
            <a:ext cx="91440" cy="914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3E8DD23B-70D0-4CE8-01A9-BD4C9F90C7A9}"/>
              </a:ext>
            </a:extLst>
          </p:cNvPr>
          <p:cNvSpPr txBox="1"/>
          <p:nvPr/>
        </p:nvSpPr>
        <p:spPr>
          <a:xfrm>
            <a:off x="6226492" y="6060626"/>
            <a:ext cx="1133644" cy="230832"/>
          </a:xfrm>
          <a:prstGeom prst="rect">
            <a:avLst/>
          </a:prstGeom>
          <a:noFill/>
        </p:spPr>
        <p:txBody>
          <a:bodyPr wrap="none" rtlCol="0">
            <a:spAutoFit/>
          </a:bodyPr>
          <a:lstStyle/>
          <a:p>
            <a:r>
              <a:rPr lang="en-GB" sz="900"/>
              <a:t>Lincolnshire MSOA</a:t>
            </a:r>
          </a:p>
        </p:txBody>
      </p:sp>
      <p:sp>
        <p:nvSpPr>
          <p:cNvPr id="24" name="TextBox 23">
            <a:extLst>
              <a:ext uri="{FF2B5EF4-FFF2-40B4-BE49-F238E27FC236}">
                <a16:creationId xmlns:a16="http://schemas.microsoft.com/office/drawing/2014/main" id="{11642F8A-1E81-384F-0E7E-B01DE009DA3F}"/>
              </a:ext>
            </a:extLst>
          </p:cNvPr>
          <p:cNvSpPr txBox="1"/>
          <p:nvPr/>
        </p:nvSpPr>
        <p:spPr>
          <a:xfrm>
            <a:off x="5943028" y="2209263"/>
            <a:ext cx="3625351" cy="307777"/>
          </a:xfrm>
          <a:prstGeom prst="rect">
            <a:avLst/>
          </a:prstGeom>
          <a:solidFill>
            <a:schemeClr val="bg1"/>
          </a:solidFill>
        </p:spPr>
        <p:txBody>
          <a:bodyPr wrap="none" rtlCol="0">
            <a:spAutoFit/>
          </a:bodyPr>
          <a:lstStyle/>
          <a:p>
            <a:r>
              <a:rPr lang="en-GB" sz="1400" u="sng">
                <a:solidFill>
                  <a:schemeClr val="accent1"/>
                </a:solidFill>
              </a:rPr>
              <a:t>Life Expectancy at birth (Female), 2019-2023</a:t>
            </a:r>
          </a:p>
        </p:txBody>
      </p:sp>
      <p:cxnSp>
        <p:nvCxnSpPr>
          <p:cNvPr id="25" name="Straight Connector 24">
            <a:extLst>
              <a:ext uri="{FF2B5EF4-FFF2-40B4-BE49-F238E27FC236}">
                <a16:creationId xmlns:a16="http://schemas.microsoft.com/office/drawing/2014/main" id="{B04E6B51-90F2-3957-1B65-7319EBBE1ACE}"/>
              </a:ext>
            </a:extLst>
          </p:cNvPr>
          <p:cNvCxnSpPr>
            <a:cxnSpLocks/>
          </p:cNvCxnSpPr>
          <p:nvPr/>
        </p:nvCxnSpPr>
        <p:spPr>
          <a:xfrm>
            <a:off x="7550712" y="6176042"/>
            <a:ext cx="210312" cy="0"/>
          </a:xfrm>
          <a:prstGeom prst="line">
            <a:avLst/>
          </a:prstGeom>
          <a:ln w="38100">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BD62B64C-5CBC-2D32-2EE5-3C7751936D62}"/>
              </a:ext>
            </a:extLst>
          </p:cNvPr>
          <p:cNvSpPr txBox="1"/>
          <p:nvPr/>
        </p:nvSpPr>
        <p:spPr>
          <a:xfrm>
            <a:off x="7761024" y="6060626"/>
            <a:ext cx="1034257" cy="230832"/>
          </a:xfrm>
          <a:prstGeom prst="rect">
            <a:avLst/>
          </a:prstGeom>
          <a:noFill/>
        </p:spPr>
        <p:txBody>
          <a:bodyPr wrap="none" rtlCol="0">
            <a:spAutoFit/>
          </a:bodyPr>
          <a:lstStyle/>
          <a:p>
            <a:r>
              <a:rPr lang="en-GB" sz="900"/>
              <a:t>Linear Trend Line</a:t>
            </a:r>
          </a:p>
        </p:txBody>
      </p:sp>
      <p:sp>
        <p:nvSpPr>
          <p:cNvPr id="8" name="TextBox 7">
            <a:extLst>
              <a:ext uri="{FF2B5EF4-FFF2-40B4-BE49-F238E27FC236}">
                <a16:creationId xmlns:a16="http://schemas.microsoft.com/office/drawing/2014/main" id="{F868893E-DEFE-F502-AF1D-88961D8B3ADA}"/>
              </a:ext>
            </a:extLst>
          </p:cNvPr>
          <p:cNvSpPr txBox="1"/>
          <p:nvPr/>
        </p:nvSpPr>
        <p:spPr>
          <a:xfrm>
            <a:off x="475488" y="6398928"/>
            <a:ext cx="9336024" cy="400110"/>
          </a:xfrm>
          <a:prstGeom prst="rect">
            <a:avLst/>
          </a:prstGeom>
          <a:noFill/>
        </p:spPr>
        <p:txBody>
          <a:bodyPr wrap="square" rtlCol="0">
            <a:spAutoFit/>
          </a:bodyPr>
          <a:lstStyle/>
          <a:p>
            <a:r>
              <a:rPr lang="en-GB" sz="1000"/>
              <a:t>Source: Fingertips, OHID, based on Office for National Statistics data and English Indices of Multiple Deprivation 2025. </a:t>
            </a:r>
          </a:p>
          <a:p>
            <a:r>
              <a:rPr lang="en-GB" sz="1000"/>
              <a:t>Note: *Calculated through a population-weighted average of LSOA IMD scores.</a:t>
            </a:r>
          </a:p>
        </p:txBody>
      </p:sp>
      <p:sp>
        <p:nvSpPr>
          <p:cNvPr id="6" name="TextBox 5">
            <a:extLst>
              <a:ext uri="{FF2B5EF4-FFF2-40B4-BE49-F238E27FC236}">
                <a16:creationId xmlns:a16="http://schemas.microsoft.com/office/drawing/2014/main" id="{46B325A2-7785-25E7-E105-67B14451D319}"/>
              </a:ext>
            </a:extLst>
          </p:cNvPr>
          <p:cNvSpPr txBox="1"/>
          <p:nvPr/>
        </p:nvSpPr>
        <p:spPr>
          <a:xfrm>
            <a:off x="8595256" y="2945184"/>
            <a:ext cx="1655309" cy="430887"/>
          </a:xfrm>
          <a:prstGeom prst="rect">
            <a:avLst/>
          </a:prstGeom>
          <a:solidFill>
            <a:schemeClr val="bg1"/>
          </a:solidFill>
          <a:ln>
            <a:solidFill>
              <a:schemeClr val="bg2">
                <a:lumMod val="90000"/>
              </a:schemeClr>
            </a:solidFill>
          </a:ln>
        </p:spPr>
        <p:txBody>
          <a:bodyPr wrap="square" rtlCol="0">
            <a:spAutoFit/>
          </a:bodyPr>
          <a:lstStyle/>
          <a:p>
            <a:r>
              <a:rPr lang="en-GB" sz="1100"/>
              <a:t>Average life expectancy across MSOAs: 82.7</a:t>
            </a:r>
          </a:p>
        </p:txBody>
      </p:sp>
      <p:sp>
        <p:nvSpPr>
          <p:cNvPr id="13" name="TextBox 12">
            <a:extLst>
              <a:ext uri="{FF2B5EF4-FFF2-40B4-BE49-F238E27FC236}">
                <a16:creationId xmlns:a16="http://schemas.microsoft.com/office/drawing/2014/main" id="{77B6745C-71C6-3641-0D4E-20885A19CC9F}"/>
              </a:ext>
            </a:extLst>
          </p:cNvPr>
          <p:cNvSpPr txBox="1"/>
          <p:nvPr/>
        </p:nvSpPr>
        <p:spPr>
          <a:xfrm>
            <a:off x="2936354" y="2945184"/>
            <a:ext cx="1655309" cy="430887"/>
          </a:xfrm>
          <a:prstGeom prst="rect">
            <a:avLst/>
          </a:prstGeom>
          <a:solidFill>
            <a:schemeClr val="bg1"/>
          </a:solidFill>
          <a:ln>
            <a:solidFill>
              <a:schemeClr val="bg2">
                <a:lumMod val="90000"/>
              </a:schemeClr>
            </a:solidFill>
          </a:ln>
        </p:spPr>
        <p:txBody>
          <a:bodyPr wrap="square" rtlCol="0">
            <a:spAutoFit/>
          </a:bodyPr>
          <a:lstStyle/>
          <a:p>
            <a:r>
              <a:rPr lang="en-GB" sz="1100"/>
              <a:t>Average life expectancy across MSOAs: 78.7</a:t>
            </a:r>
          </a:p>
        </p:txBody>
      </p:sp>
      <p:sp>
        <p:nvSpPr>
          <p:cNvPr id="3" name="TextBox 2">
            <a:extLst>
              <a:ext uri="{FF2B5EF4-FFF2-40B4-BE49-F238E27FC236}">
                <a16:creationId xmlns:a16="http://schemas.microsoft.com/office/drawing/2014/main" id="{29261674-BA02-B271-E3FE-D22309A1B9ED}"/>
              </a:ext>
            </a:extLst>
          </p:cNvPr>
          <p:cNvSpPr txBox="1"/>
          <p:nvPr/>
        </p:nvSpPr>
        <p:spPr>
          <a:xfrm>
            <a:off x="3883232" y="5829794"/>
            <a:ext cx="1108606" cy="230832"/>
          </a:xfrm>
          <a:prstGeom prst="rect">
            <a:avLst/>
          </a:prstGeom>
          <a:solidFill>
            <a:schemeClr val="bg1"/>
          </a:solidFill>
        </p:spPr>
        <p:txBody>
          <a:bodyPr wrap="square" rtlCol="0">
            <a:spAutoFit/>
          </a:bodyPr>
          <a:lstStyle/>
          <a:p>
            <a:pPr algn="r"/>
            <a:r>
              <a:rPr lang="en-GB" sz="900"/>
              <a:t>More deprived</a:t>
            </a:r>
          </a:p>
        </p:txBody>
      </p:sp>
      <p:sp>
        <p:nvSpPr>
          <p:cNvPr id="14" name="TextBox 13">
            <a:extLst>
              <a:ext uri="{FF2B5EF4-FFF2-40B4-BE49-F238E27FC236}">
                <a16:creationId xmlns:a16="http://schemas.microsoft.com/office/drawing/2014/main" id="{4AC81C37-6B73-B980-284D-8FC6D46B8FFD}"/>
              </a:ext>
            </a:extLst>
          </p:cNvPr>
          <p:cNvSpPr txBox="1"/>
          <p:nvPr/>
        </p:nvSpPr>
        <p:spPr>
          <a:xfrm>
            <a:off x="606938" y="5829794"/>
            <a:ext cx="1034257" cy="230832"/>
          </a:xfrm>
          <a:prstGeom prst="rect">
            <a:avLst/>
          </a:prstGeom>
          <a:solidFill>
            <a:schemeClr val="bg1"/>
          </a:solidFill>
        </p:spPr>
        <p:txBody>
          <a:bodyPr wrap="square" rtlCol="0">
            <a:spAutoFit/>
          </a:bodyPr>
          <a:lstStyle/>
          <a:p>
            <a:r>
              <a:rPr lang="en-GB" sz="900"/>
              <a:t>Less deprived</a:t>
            </a:r>
          </a:p>
        </p:txBody>
      </p:sp>
      <p:sp>
        <p:nvSpPr>
          <p:cNvPr id="16" name="TextBox 15">
            <a:extLst>
              <a:ext uri="{FF2B5EF4-FFF2-40B4-BE49-F238E27FC236}">
                <a16:creationId xmlns:a16="http://schemas.microsoft.com/office/drawing/2014/main" id="{F6D83405-8EB6-2D47-3A35-B5C9EA604EF4}"/>
              </a:ext>
            </a:extLst>
          </p:cNvPr>
          <p:cNvSpPr txBox="1"/>
          <p:nvPr/>
        </p:nvSpPr>
        <p:spPr>
          <a:xfrm>
            <a:off x="7181350" y="5829794"/>
            <a:ext cx="2310248" cy="230832"/>
          </a:xfrm>
          <a:prstGeom prst="rect">
            <a:avLst/>
          </a:prstGeom>
          <a:solidFill>
            <a:schemeClr val="bg1"/>
          </a:solidFill>
        </p:spPr>
        <p:txBody>
          <a:bodyPr wrap="none" rtlCol="0">
            <a:spAutoFit/>
          </a:bodyPr>
          <a:lstStyle/>
          <a:p>
            <a:r>
              <a:rPr lang="en-GB" sz="900"/>
              <a:t>Index of Multiple Deprivation Score (2025)*</a:t>
            </a:r>
          </a:p>
        </p:txBody>
      </p:sp>
      <p:sp>
        <p:nvSpPr>
          <p:cNvPr id="17" name="TextBox 16">
            <a:extLst>
              <a:ext uri="{FF2B5EF4-FFF2-40B4-BE49-F238E27FC236}">
                <a16:creationId xmlns:a16="http://schemas.microsoft.com/office/drawing/2014/main" id="{B4846186-E8DC-D456-224E-9A0B5DFCE55D}"/>
              </a:ext>
            </a:extLst>
          </p:cNvPr>
          <p:cNvSpPr txBox="1"/>
          <p:nvPr/>
        </p:nvSpPr>
        <p:spPr>
          <a:xfrm>
            <a:off x="9491599" y="5829794"/>
            <a:ext cx="1108606" cy="230832"/>
          </a:xfrm>
          <a:prstGeom prst="rect">
            <a:avLst/>
          </a:prstGeom>
          <a:solidFill>
            <a:schemeClr val="bg1"/>
          </a:solidFill>
        </p:spPr>
        <p:txBody>
          <a:bodyPr wrap="square" rtlCol="0">
            <a:spAutoFit/>
          </a:bodyPr>
          <a:lstStyle/>
          <a:p>
            <a:pPr algn="r"/>
            <a:r>
              <a:rPr lang="en-GB" sz="900"/>
              <a:t>More deprived</a:t>
            </a:r>
          </a:p>
        </p:txBody>
      </p:sp>
      <p:sp>
        <p:nvSpPr>
          <p:cNvPr id="18" name="TextBox 17">
            <a:extLst>
              <a:ext uri="{FF2B5EF4-FFF2-40B4-BE49-F238E27FC236}">
                <a16:creationId xmlns:a16="http://schemas.microsoft.com/office/drawing/2014/main" id="{9448DB26-9C66-9288-A373-4421A883F5B5}"/>
              </a:ext>
            </a:extLst>
          </p:cNvPr>
          <p:cNvSpPr txBox="1"/>
          <p:nvPr/>
        </p:nvSpPr>
        <p:spPr>
          <a:xfrm>
            <a:off x="6215305" y="5829794"/>
            <a:ext cx="1034257" cy="230832"/>
          </a:xfrm>
          <a:prstGeom prst="rect">
            <a:avLst/>
          </a:prstGeom>
          <a:solidFill>
            <a:schemeClr val="bg1"/>
          </a:solidFill>
        </p:spPr>
        <p:txBody>
          <a:bodyPr wrap="square" rtlCol="0">
            <a:spAutoFit/>
          </a:bodyPr>
          <a:lstStyle/>
          <a:p>
            <a:r>
              <a:rPr lang="en-GB" sz="900"/>
              <a:t>Less deprived</a:t>
            </a:r>
          </a:p>
        </p:txBody>
      </p:sp>
    </p:spTree>
    <p:extLst>
      <p:ext uri="{BB962C8B-B14F-4D97-AF65-F5344CB8AC3E}">
        <p14:creationId xmlns:p14="http://schemas.microsoft.com/office/powerpoint/2010/main" val="10904049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4F4A4-1676-D7C3-ADC6-EE90E5034990}"/>
            </a:ext>
          </a:extLst>
        </p:cNvPr>
        <p:cNvGrpSpPr/>
        <p:nvPr/>
      </p:nvGrpSpPr>
      <p:grpSpPr>
        <a:xfrm>
          <a:off x="0" y="0"/>
          <a:ext cx="0" cy="0"/>
          <a:chOff x="0" y="0"/>
          <a:chExt cx="0" cy="0"/>
        </a:xfrm>
      </p:grpSpPr>
      <p:pic>
        <p:nvPicPr>
          <p:cNvPr id="6" name="Picture 5" descr="A screenshot of a graph&#10;&#10;AI-generated content may be incorrect.">
            <a:extLst>
              <a:ext uri="{FF2B5EF4-FFF2-40B4-BE49-F238E27FC236}">
                <a16:creationId xmlns:a16="http://schemas.microsoft.com/office/drawing/2014/main" id="{A4569252-56ED-4076-8F5C-2ACA65878082}"/>
              </a:ext>
            </a:extLst>
          </p:cNvPr>
          <p:cNvPicPr>
            <a:picLocks noChangeAspect="1"/>
          </p:cNvPicPr>
          <p:nvPr/>
        </p:nvPicPr>
        <p:blipFill>
          <a:blip r:embed="rId2"/>
          <a:srcRect t="16857"/>
          <a:stretch>
            <a:fillRect/>
          </a:stretch>
        </p:blipFill>
        <p:spPr>
          <a:xfrm>
            <a:off x="5739401" y="1500164"/>
            <a:ext cx="6212470" cy="4562308"/>
          </a:xfrm>
          <a:prstGeom prst="rect">
            <a:avLst/>
          </a:prstGeom>
        </p:spPr>
      </p:pic>
      <p:pic>
        <p:nvPicPr>
          <p:cNvPr id="4" name="Picture 3" descr="A black and yellow text&#10;&#10;AI-generated content may be incorrect.">
            <a:extLst>
              <a:ext uri="{FF2B5EF4-FFF2-40B4-BE49-F238E27FC236}">
                <a16:creationId xmlns:a16="http://schemas.microsoft.com/office/drawing/2014/main" id="{DE409A4D-53A9-050A-C4B2-C17AF5D09B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EED7BCD1-04CC-EB53-1873-60792386D5F1}"/>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Contributors to life expectancy gap</a:t>
            </a:r>
          </a:p>
        </p:txBody>
      </p:sp>
      <p:sp>
        <p:nvSpPr>
          <p:cNvPr id="50" name="TextBox 49">
            <a:extLst>
              <a:ext uri="{FF2B5EF4-FFF2-40B4-BE49-F238E27FC236}">
                <a16:creationId xmlns:a16="http://schemas.microsoft.com/office/drawing/2014/main" id="{43EB7792-6605-2BAD-A3B1-7BAA8128F379}"/>
              </a:ext>
            </a:extLst>
          </p:cNvPr>
          <p:cNvSpPr txBox="1"/>
          <p:nvPr/>
        </p:nvSpPr>
        <p:spPr>
          <a:xfrm>
            <a:off x="511593" y="1391430"/>
            <a:ext cx="4861686" cy="4708981"/>
          </a:xfrm>
          <a:prstGeom prst="rect">
            <a:avLst/>
          </a:prstGeom>
          <a:noFill/>
        </p:spPr>
        <p:txBody>
          <a:bodyPr wrap="square" rtlCol="0">
            <a:spAutoFit/>
          </a:bodyPr>
          <a:lstStyle/>
          <a:p>
            <a:r>
              <a:rPr lang="en-GB" sz="2000"/>
              <a:t>In Lincolnshire’s female population, the life expectancy gap between the most and least deprived areas has varied over recent years. Though, the gap has consistently been driven by:</a:t>
            </a:r>
          </a:p>
          <a:p>
            <a:endParaRPr lang="en-GB" sz="2000"/>
          </a:p>
          <a:p>
            <a:pPr marL="342900" indent="-342900">
              <a:buFont typeface="Arial" panose="020B0604020202020204" pitchFamily="34" charset="0"/>
              <a:buChar char="•"/>
            </a:pPr>
            <a:r>
              <a:rPr lang="en-GB" sz="2000"/>
              <a:t>Circulatory deaths </a:t>
            </a:r>
          </a:p>
          <a:p>
            <a:pPr marL="342900" indent="-342900">
              <a:buFont typeface="Arial" panose="020B0604020202020204" pitchFamily="34" charset="0"/>
              <a:buChar char="•"/>
            </a:pPr>
            <a:r>
              <a:rPr lang="en-GB" sz="2000"/>
              <a:t>Cancer deaths</a:t>
            </a:r>
          </a:p>
          <a:p>
            <a:pPr marL="342900" indent="-342900">
              <a:buFont typeface="Arial" panose="020B0604020202020204" pitchFamily="34" charset="0"/>
              <a:buChar char="•"/>
            </a:pPr>
            <a:r>
              <a:rPr lang="en-GB" sz="2000"/>
              <a:t>Respiratory deaths</a:t>
            </a:r>
          </a:p>
          <a:p>
            <a:endParaRPr lang="en-GB" sz="2000"/>
          </a:p>
          <a:p>
            <a:r>
              <a:rPr lang="en-GB" sz="2000"/>
              <a:t>Whilst contributing less towards the life expectancy gap, deaths due to digestive, external, and mental and behavioural causes contributed more towards the gap in 2022-23 than they did in previous years. </a:t>
            </a:r>
          </a:p>
        </p:txBody>
      </p:sp>
      <p:sp>
        <p:nvSpPr>
          <p:cNvPr id="3" name="TextBox 2">
            <a:extLst>
              <a:ext uri="{FF2B5EF4-FFF2-40B4-BE49-F238E27FC236}">
                <a16:creationId xmlns:a16="http://schemas.microsoft.com/office/drawing/2014/main" id="{3BCE5309-90BB-1F8F-54CA-5FEC23273B88}"/>
              </a:ext>
            </a:extLst>
          </p:cNvPr>
          <p:cNvSpPr txBox="1"/>
          <p:nvPr/>
        </p:nvSpPr>
        <p:spPr>
          <a:xfrm>
            <a:off x="5982876" y="890506"/>
            <a:ext cx="5968995" cy="523220"/>
          </a:xfrm>
          <a:prstGeom prst="rect">
            <a:avLst/>
          </a:prstGeom>
          <a:solidFill>
            <a:schemeClr val="bg1"/>
          </a:solidFill>
        </p:spPr>
        <p:txBody>
          <a:bodyPr wrap="square" rtlCol="0">
            <a:spAutoFit/>
          </a:bodyPr>
          <a:lstStyle/>
          <a:p>
            <a:r>
              <a:rPr lang="en-GB" sz="1400" u="sng">
                <a:solidFill>
                  <a:schemeClr val="accent1"/>
                </a:solidFill>
              </a:rPr>
              <a:t>Life Expectancy gap between most and least deprived quintiles, by cause of death, females</a:t>
            </a:r>
          </a:p>
        </p:txBody>
      </p:sp>
      <p:sp>
        <p:nvSpPr>
          <p:cNvPr id="7" name="TextBox 6">
            <a:extLst>
              <a:ext uri="{FF2B5EF4-FFF2-40B4-BE49-F238E27FC236}">
                <a16:creationId xmlns:a16="http://schemas.microsoft.com/office/drawing/2014/main" id="{D86FCF42-FB82-9D2C-5CA7-4A62CFDB6B60}"/>
              </a:ext>
            </a:extLst>
          </p:cNvPr>
          <p:cNvSpPr txBox="1"/>
          <p:nvPr/>
        </p:nvSpPr>
        <p:spPr>
          <a:xfrm>
            <a:off x="475488" y="6371223"/>
            <a:ext cx="9336024" cy="400110"/>
          </a:xfrm>
          <a:prstGeom prst="rect">
            <a:avLst/>
          </a:prstGeom>
          <a:noFill/>
        </p:spPr>
        <p:txBody>
          <a:bodyPr wrap="square" rtlCol="0">
            <a:spAutoFit/>
          </a:bodyPr>
          <a:lstStyle/>
          <a:p>
            <a:r>
              <a:rPr lang="en-GB" sz="1000"/>
              <a:t>Source: Office for Health Improvement and Disparities based on ONS death registration data and mid year population estimates for the relevant years, and Ministry of Housing, Communities and Local Government Index of Multiple Deprivation, 2019</a:t>
            </a:r>
          </a:p>
        </p:txBody>
      </p:sp>
    </p:spTree>
    <p:extLst>
      <p:ext uri="{BB962C8B-B14F-4D97-AF65-F5344CB8AC3E}">
        <p14:creationId xmlns:p14="http://schemas.microsoft.com/office/powerpoint/2010/main" val="19566345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08AE5-4DB6-B593-8DFC-58896479AAEF}"/>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9FD22E59-2F43-0912-581E-0BFF3DCA6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431BB50A-779C-CA37-5A08-9E66B482B437}"/>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Contributors to life expectancy gap</a:t>
            </a:r>
          </a:p>
        </p:txBody>
      </p:sp>
      <p:sp>
        <p:nvSpPr>
          <p:cNvPr id="50" name="TextBox 49">
            <a:extLst>
              <a:ext uri="{FF2B5EF4-FFF2-40B4-BE49-F238E27FC236}">
                <a16:creationId xmlns:a16="http://schemas.microsoft.com/office/drawing/2014/main" id="{2A888E10-5E30-2D7E-88DC-B131F7A2D45D}"/>
              </a:ext>
            </a:extLst>
          </p:cNvPr>
          <p:cNvSpPr txBox="1"/>
          <p:nvPr/>
        </p:nvSpPr>
        <p:spPr>
          <a:xfrm>
            <a:off x="516026" y="1432580"/>
            <a:ext cx="4861686" cy="4093428"/>
          </a:xfrm>
          <a:prstGeom prst="rect">
            <a:avLst/>
          </a:prstGeom>
          <a:noFill/>
        </p:spPr>
        <p:txBody>
          <a:bodyPr wrap="square" rtlCol="0">
            <a:spAutoFit/>
          </a:bodyPr>
          <a:lstStyle/>
          <a:p>
            <a:r>
              <a:rPr lang="en-GB" sz="2000"/>
              <a:t>In Lincolnshire’s male population, the life expectancy gap between the most and least deprived areas has grown. The growth in this gap has been primarily driven by:</a:t>
            </a:r>
          </a:p>
          <a:p>
            <a:endParaRPr lang="en-GB" sz="2000"/>
          </a:p>
          <a:p>
            <a:pPr marL="342900" indent="-342900">
              <a:buFont typeface="Arial" panose="020B0604020202020204" pitchFamily="34" charset="0"/>
              <a:buChar char="•"/>
            </a:pPr>
            <a:r>
              <a:rPr lang="en-GB" sz="2000"/>
              <a:t>Circulatory deaths </a:t>
            </a:r>
          </a:p>
          <a:p>
            <a:pPr marL="342900" indent="-342900">
              <a:buFont typeface="Arial" panose="020B0604020202020204" pitchFamily="34" charset="0"/>
              <a:buChar char="•"/>
            </a:pPr>
            <a:r>
              <a:rPr lang="en-GB" sz="2000"/>
              <a:t>Deaths from external causes</a:t>
            </a:r>
          </a:p>
          <a:p>
            <a:endParaRPr lang="en-GB" sz="2000"/>
          </a:p>
          <a:p>
            <a:r>
              <a:rPr lang="en-GB" sz="2000"/>
              <a:t>Whilst still large contributors to the overall life expectancy gap, cancers and respiratory causes of death now explain a smaller proportion of the gap.</a:t>
            </a:r>
          </a:p>
        </p:txBody>
      </p:sp>
      <p:sp>
        <p:nvSpPr>
          <p:cNvPr id="51" name="TextBox 50">
            <a:extLst>
              <a:ext uri="{FF2B5EF4-FFF2-40B4-BE49-F238E27FC236}">
                <a16:creationId xmlns:a16="http://schemas.microsoft.com/office/drawing/2014/main" id="{35B0B3AE-E7CB-E65B-FFDD-C868A2688208}"/>
              </a:ext>
            </a:extLst>
          </p:cNvPr>
          <p:cNvSpPr txBox="1"/>
          <p:nvPr/>
        </p:nvSpPr>
        <p:spPr>
          <a:xfrm>
            <a:off x="475488" y="6371223"/>
            <a:ext cx="9336024" cy="400110"/>
          </a:xfrm>
          <a:prstGeom prst="rect">
            <a:avLst/>
          </a:prstGeom>
          <a:noFill/>
        </p:spPr>
        <p:txBody>
          <a:bodyPr wrap="square" rtlCol="0">
            <a:spAutoFit/>
          </a:bodyPr>
          <a:lstStyle/>
          <a:p>
            <a:r>
              <a:rPr lang="en-GB" sz="1000"/>
              <a:t>Source: Office for Health Improvement and Disparities based on ONS death registration data and mid year population estimates for the relevant years, and Ministry of Housing, Communities and Local Government Index of Multiple Deprivation, 2019</a:t>
            </a:r>
          </a:p>
        </p:txBody>
      </p:sp>
      <p:pic>
        <p:nvPicPr>
          <p:cNvPr id="2" name="Picture 1" descr="A screenshot of a graph&#10;&#10;AI-generated content may be incorrect.">
            <a:extLst>
              <a:ext uri="{FF2B5EF4-FFF2-40B4-BE49-F238E27FC236}">
                <a16:creationId xmlns:a16="http://schemas.microsoft.com/office/drawing/2014/main" id="{F8501AF6-99F9-575B-7821-63AAC70F888B}"/>
              </a:ext>
            </a:extLst>
          </p:cNvPr>
          <p:cNvPicPr>
            <a:picLocks noChangeAspect="1"/>
          </p:cNvPicPr>
          <p:nvPr/>
        </p:nvPicPr>
        <p:blipFill>
          <a:blip r:embed="rId3"/>
          <a:srcRect t="16085"/>
          <a:stretch>
            <a:fillRect/>
          </a:stretch>
        </p:blipFill>
        <p:spPr>
          <a:xfrm>
            <a:off x="5739401" y="1432580"/>
            <a:ext cx="6236157" cy="4562307"/>
          </a:xfrm>
          <a:prstGeom prst="rect">
            <a:avLst/>
          </a:prstGeom>
        </p:spPr>
      </p:pic>
      <p:sp>
        <p:nvSpPr>
          <p:cNvPr id="3" name="TextBox 2">
            <a:extLst>
              <a:ext uri="{FF2B5EF4-FFF2-40B4-BE49-F238E27FC236}">
                <a16:creationId xmlns:a16="http://schemas.microsoft.com/office/drawing/2014/main" id="{CACFD0B4-C1F5-0649-782A-00F5429F49A6}"/>
              </a:ext>
            </a:extLst>
          </p:cNvPr>
          <p:cNvSpPr txBox="1"/>
          <p:nvPr/>
        </p:nvSpPr>
        <p:spPr>
          <a:xfrm>
            <a:off x="5982876" y="890506"/>
            <a:ext cx="5968995" cy="523220"/>
          </a:xfrm>
          <a:prstGeom prst="rect">
            <a:avLst/>
          </a:prstGeom>
          <a:solidFill>
            <a:schemeClr val="bg1"/>
          </a:solidFill>
        </p:spPr>
        <p:txBody>
          <a:bodyPr wrap="square" rtlCol="0">
            <a:spAutoFit/>
          </a:bodyPr>
          <a:lstStyle/>
          <a:p>
            <a:r>
              <a:rPr lang="en-GB" sz="1400" u="sng">
                <a:solidFill>
                  <a:schemeClr val="accent1"/>
                </a:solidFill>
              </a:rPr>
              <a:t>Life Expectancy gap between most and least deprived quintiles, by cause of death, males</a:t>
            </a:r>
          </a:p>
        </p:txBody>
      </p:sp>
    </p:spTree>
    <p:extLst>
      <p:ext uri="{BB962C8B-B14F-4D97-AF65-F5344CB8AC3E}">
        <p14:creationId xmlns:p14="http://schemas.microsoft.com/office/powerpoint/2010/main" val="3923799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6CEAE-40AC-1157-DEC3-ABA4AE9ED97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D590528-E3AB-1DAF-225D-1E326A76E4C2}"/>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Ageing population</a:t>
            </a:r>
          </a:p>
        </p:txBody>
      </p:sp>
      <p:sp>
        <p:nvSpPr>
          <p:cNvPr id="50" name="TextBox 49">
            <a:extLst>
              <a:ext uri="{FF2B5EF4-FFF2-40B4-BE49-F238E27FC236}">
                <a16:creationId xmlns:a16="http://schemas.microsoft.com/office/drawing/2014/main" id="{67E2CE99-E56A-40EB-BAD7-DE90755AB591}"/>
              </a:ext>
            </a:extLst>
          </p:cNvPr>
          <p:cNvSpPr txBox="1"/>
          <p:nvPr/>
        </p:nvSpPr>
        <p:spPr>
          <a:xfrm>
            <a:off x="411479" y="1008934"/>
            <a:ext cx="11244811" cy="830997"/>
          </a:xfrm>
          <a:prstGeom prst="rect">
            <a:avLst/>
          </a:prstGeom>
          <a:noFill/>
        </p:spPr>
        <p:txBody>
          <a:bodyPr wrap="square" rtlCol="0">
            <a:spAutoFit/>
          </a:bodyPr>
          <a:lstStyle/>
          <a:p>
            <a:r>
              <a:rPr lang="en-GB" sz="2400"/>
              <a:t>By 2035, Lincolnshire will be home to an additional 40.4k people aged 65+ years old – an increase of 20% from 2026.</a:t>
            </a:r>
          </a:p>
        </p:txBody>
      </p:sp>
      <p:sp>
        <p:nvSpPr>
          <p:cNvPr id="51" name="TextBox 50">
            <a:extLst>
              <a:ext uri="{FF2B5EF4-FFF2-40B4-BE49-F238E27FC236}">
                <a16:creationId xmlns:a16="http://schemas.microsoft.com/office/drawing/2014/main" id="{88B8039D-2D6E-BEAA-D23E-D49243299102}"/>
              </a:ext>
            </a:extLst>
          </p:cNvPr>
          <p:cNvSpPr txBox="1"/>
          <p:nvPr/>
        </p:nvSpPr>
        <p:spPr>
          <a:xfrm>
            <a:off x="475488" y="6415870"/>
            <a:ext cx="9336024" cy="400110"/>
          </a:xfrm>
          <a:prstGeom prst="rect">
            <a:avLst/>
          </a:prstGeom>
          <a:noFill/>
        </p:spPr>
        <p:txBody>
          <a:bodyPr wrap="square" rtlCol="0">
            <a:spAutoFit/>
          </a:bodyPr>
          <a:lstStyle/>
          <a:p>
            <a:r>
              <a:rPr lang="en-GB" sz="1000"/>
              <a:t>Source: ONS Lower layer Super Output Area population estimates, mid-2024. ONS Population Projections by Local Authority.</a:t>
            </a:r>
          </a:p>
          <a:p>
            <a:r>
              <a:rPr lang="en-GB" sz="1000"/>
              <a:t>Note: Assumes the local authority level age-specific growth rate applies to each constituent LSOA. </a:t>
            </a:r>
          </a:p>
        </p:txBody>
      </p:sp>
      <p:pic>
        <p:nvPicPr>
          <p:cNvPr id="4" name="Picture 3" descr="A black and yellow text&#10;&#10;AI-generated content may be incorrect.">
            <a:extLst>
              <a:ext uri="{FF2B5EF4-FFF2-40B4-BE49-F238E27FC236}">
                <a16:creationId xmlns:a16="http://schemas.microsoft.com/office/drawing/2014/main" id="{967EF517-2061-5892-4654-A71543026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pic>
        <p:nvPicPr>
          <p:cNvPr id="6" name="Picture 5">
            <a:extLst>
              <a:ext uri="{FF2B5EF4-FFF2-40B4-BE49-F238E27FC236}">
                <a16:creationId xmlns:a16="http://schemas.microsoft.com/office/drawing/2014/main" id="{0C560DBA-A358-121B-F582-EADF233B9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00" y="1728000"/>
            <a:ext cx="9360000" cy="4680000"/>
          </a:xfrm>
          <a:prstGeom prst="rect">
            <a:avLst/>
          </a:prstGeom>
        </p:spPr>
      </p:pic>
    </p:spTree>
    <p:extLst>
      <p:ext uri="{BB962C8B-B14F-4D97-AF65-F5344CB8AC3E}">
        <p14:creationId xmlns:p14="http://schemas.microsoft.com/office/powerpoint/2010/main" val="33428544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00A86-2E44-9B1F-EDFE-18723EBFB5F2}"/>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2D0CD7B7-8E6F-9155-CF82-B44508EA6C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C3B1FE00-BAEC-CFE5-62DE-B5FDAF8195A7}"/>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Geographic Inequality</a:t>
            </a:r>
          </a:p>
        </p:txBody>
      </p:sp>
      <p:sp>
        <p:nvSpPr>
          <p:cNvPr id="14" name="Rectangle 13">
            <a:extLst>
              <a:ext uri="{FF2B5EF4-FFF2-40B4-BE49-F238E27FC236}">
                <a16:creationId xmlns:a16="http://schemas.microsoft.com/office/drawing/2014/main" id="{DE0A2F70-3A9B-18F5-84F2-0B82FAD3B9D4}"/>
              </a:ext>
            </a:extLst>
          </p:cNvPr>
          <p:cNvSpPr/>
          <p:nvPr/>
        </p:nvSpPr>
        <p:spPr>
          <a:xfrm>
            <a:off x="1292921" y="6205657"/>
            <a:ext cx="246221" cy="246221"/>
          </a:xfrm>
          <a:prstGeom prst="rect">
            <a:avLst/>
          </a:prstGeom>
          <a:solidFill>
            <a:srgbClr val="430153"/>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1</a:t>
            </a:r>
          </a:p>
        </p:txBody>
      </p:sp>
      <p:sp>
        <p:nvSpPr>
          <p:cNvPr id="16" name="Rectangle 15">
            <a:extLst>
              <a:ext uri="{FF2B5EF4-FFF2-40B4-BE49-F238E27FC236}">
                <a16:creationId xmlns:a16="http://schemas.microsoft.com/office/drawing/2014/main" id="{83069EE4-49D7-8331-86AA-BC9E0D3A9B3C}"/>
              </a:ext>
            </a:extLst>
          </p:cNvPr>
          <p:cNvSpPr/>
          <p:nvPr/>
        </p:nvSpPr>
        <p:spPr>
          <a:xfrm>
            <a:off x="1657025" y="6205657"/>
            <a:ext cx="246221" cy="246221"/>
          </a:xfrm>
          <a:prstGeom prst="rect">
            <a:avLst/>
          </a:prstGeom>
          <a:solidFill>
            <a:srgbClr val="3E4A8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2</a:t>
            </a:r>
          </a:p>
        </p:txBody>
      </p:sp>
      <p:sp>
        <p:nvSpPr>
          <p:cNvPr id="17" name="Rectangle 16">
            <a:extLst>
              <a:ext uri="{FF2B5EF4-FFF2-40B4-BE49-F238E27FC236}">
                <a16:creationId xmlns:a16="http://schemas.microsoft.com/office/drawing/2014/main" id="{64BEC54C-B4CD-4D0C-52E1-90789EC43E58}"/>
              </a:ext>
            </a:extLst>
          </p:cNvPr>
          <p:cNvSpPr/>
          <p:nvPr/>
        </p:nvSpPr>
        <p:spPr>
          <a:xfrm>
            <a:off x="2021129" y="6205657"/>
            <a:ext cx="246221" cy="246221"/>
          </a:xfrm>
          <a:prstGeom prst="rect">
            <a:avLst/>
          </a:prstGeom>
          <a:solidFill>
            <a:srgbClr val="1E9D88"/>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3</a:t>
            </a:r>
          </a:p>
        </p:txBody>
      </p:sp>
      <p:sp>
        <p:nvSpPr>
          <p:cNvPr id="18" name="Rectangle 17">
            <a:extLst>
              <a:ext uri="{FF2B5EF4-FFF2-40B4-BE49-F238E27FC236}">
                <a16:creationId xmlns:a16="http://schemas.microsoft.com/office/drawing/2014/main" id="{0488FEF0-AA0F-0C88-25DD-EACD7D41D21C}"/>
              </a:ext>
            </a:extLst>
          </p:cNvPr>
          <p:cNvSpPr/>
          <p:nvPr/>
        </p:nvSpPr>
        <p:spPr>
          <a:xfrm>
            <a:off x="2385233" y="6205657"/>
            <a:ext cx="246221" cy="246221"/>
          </a:xfrm>
          <a:prstGeom prst="rect">
            <a:avLst/>
          </a:prstGeom>
          <a:solidFill>
            <a:srgbClr val="6CCE5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4</a:t>
            </a:r>
          </a:p>
        </p:txBody>
      </p:sp>
      <p:sp>
        <p:nvSpPr>
          <p:cNvPr id="20" name="Rectangle 19">
            <a:extLst>
              <a:ext uri="{FF2B5EF4-FFF2-40B4-BE49-F238E27FC236}">
                <a16:creationId xmlns:a16="http://schemas.microsoft.com/office/drawing/2014/main" id="{2DEDE034-8DAF-C247-2FE5-A767D021B617}"/>
              </a:ext>
            </a:extLst>
          </p:cNvPr>
          <p:cNvSpPr/>
          <p:nvPr/>
        </p:nvSpPr>
        <p:spPr>
          <a:xfrm>
            <a:off x="2749338" y="6205657"/>
            <a:ext cx="246221" cy="246221"/>
          </a:xfrm>
          <a:prstGeom prst="rect">
            <a:avLst/>
          </a:prstGeom>
          <a:solidFill>
            <a:srgbClr val="FDE725"/>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5</a:t>
            </a:r>
          </a:p>
        </p:txBody>
      </p:sp>
      <p:sp>
        <p:nvSpPr>
          <p:cNvPr id="27" name="TextBox 26">
            <a:extLst>
              <a:ext uri="{FF2B5EF4-FFF2-40B4-BE49-F238E27FC236}">
                <a16:creationId xmlns:a16="http://schemas.microsoft.com/office/drawing/2014/main" id="{2E47C1D6-3619-ABD6-AE27-DAD86F4629CD}"/>
              </a:ext>
            </a:extLst>
          </p:cNvPr>
          <p:cNvSpPr txBox="1"/>
          <p:nvPr/>
        </p:nvSpPr>
        <p:spPr>
          <a:xfrm>
            <a:off x="494935" y="1709712"/>
            <a:ext cx="3050707" cy="307777"/>
          </a:xfrm>
          <a:prstGeom prst="rect">
            <a:avLst/>
          </a:prstGeom>
          <a:solidFill>
            <a:schemeClr val="bg1"/>
          </a:solidFill>
        </p:spPr>
        <p:txBody>
          <a:bodyPr wrap="none" rtlCol="0">
            <a:spAutoFit/>
          </a:bodyPr>
          <a:lstStyle/>
          <a:p>
            <a:r>
              <a:rPr lang="en-GB" sz="1400" u="sng">
                <a:solidFill>
                  <a:schemeClr val="accent1"/>
                </a:solidFill>
              </a:rPr>
              <a:t>Index of Multiple Deprivation Quintile</a:t>
            </a:r>
          </a:p>
        </p:txBody>
      </p:sp>
      <p:sp>
        <p:nvSpPr>
          <p:cNvPr id="50" name="TextBox 49">
            <a:extLst>
              <a:ext uri="{FF2B5EF4-FFF2-40B4-BE49-F238E27FC236}">
                <a16:creationId xmlns:a16="http://schemas.microsoft.com/office/drawing/2014/main" id="{6D7B0877-257D-0EDE-79A4-7D3823D5E4FC}"/>
              </a:ext>
            </a:extLst>
          </p:cNvPr>
          <p:cNvSpPr txBox="1"/>
          <p:nvPr/>
        </p:nvSpPr>
        <p:spPr>
          <a:xfrm>
            <a:off x="411480" y="1008934"/>
            <a:ext cx="11119104" cy="707886"/>
          </a:xfrm>
          <a:prstGeom prst="rect">
            <a:avLst/>
          </a:prstGeom>
          <a:noFill/>
        </p:spPr>
        <p:txBody>
          <a:bodyPr wrap="square" rtlCol="0">
            <a:spAutoFit/>
          </a:bodyPr>
          <a:lstStyle/>
          <a:p>
            <a:r>
              <a:rPr lang="en-GB" sz="2000"/>
              <a:t>The coastal regions of Lincolnshire are the most deprived overall, and there also exists high levels of deprivation within urban areas. </a:t>
            </a:r>
          </a:p>
        </p:txBody>
      </p:sp>
      <p:sp>
        <p:nvSpPr>
          <p:cNvPr id="51" name="TextBox 50">
            <a:extLst>
              <a:ext uri="{FF2B5EF4-FFF2-40B4-BE49-F238E27FC236}">
                <a16:creationId xmlns:a16="http://schemas.microsoft.com/office/drawing/2014/main" id="{5F69A4A4-18B4-C38A-FC9F-EA47516280F5}"/>
              </a:ext>
            </a:extLst>
          </p:cNvPr>
          <p:cNvSpPr txBox="1"/>
          <p:nvPr/>
        </p:nvSpPr>
        <p:spPr>
          <a:xfrm>
            <a:off x="475488" y="6500527"/>
            <a:ext cx="9336024" cy="246221"/>
          </a:xfrm>
          <a:prstGeom prst="rect">
            <a:avLst/>
          </a:prstGeom>
          <a:noFill/>
        </p:spPr>
        <p:txBody>
          <a:bodyPr wrap="square" rtlCol="0">
            <a:spAutoFit/>
          </a:bodyPr>
          <a:lstStyle/>
          <a:p>
            <a:r>
              <a:rPr lang="en-GB" sz="1000"/>
              <a:t>Source: English Indices of Multiple Deprivation 2025</a:t>
            </a:r>
          </a:p>
        </p:txBody>
      </p:sp>
      <p:sp>
        <p:nvSpPr>
          <p:cNvPr id="2" name="TextBox 1">
            <a:extLst>
              <a:ext uri="{FF2B5EF4-FFF2-40B4-BE49-F238E27FC236}">
                <a16:creationId xmlns:a16="http://schemas.microsoft.com/office/drawing/2014/main" id="{584FF16A-852B-3F8B-9235-DA20198B9BF8}"/>
              </a:ext>
            </a:extLst>
          </p:cNvPr>
          <p:cNvSpPr txBox="1"/>
          <p:nvPr/>
        </p:nvSpPr>
        <p:spPr>
          <a:xfrm>
            <a:off x="4746803" y="1713266"/>
            <a:ext cx="4259179" cy="307777"/>
          </a:xfrm>
          <a:prstGeom prst="rect">
            <a:avLst/>
          </a:prstGeom>
          <a:solidFill>
            <a:schemeClr val="bg1"/>
          </a:solidFill>
        </p:spPr>
        <p:txBody>
          <a:bodyPr wrap="none" rtlCol="0">
            <a:spAutoFit/>
          </a:bodyPr>
          <a:lstStyle/>
          <a:p>
            <a:r>
              <a:rPr lang="en-GB" sz="1400" u="sng">
                <a:solidFill>
                  <a:schemeClr val="accent1"/>
                </a:solidFill>
              </a:rPr>
              <a:t>Proportion of Population in each Deprivation Quintile</a:t>
            </a:r>
          </a:p>
        </p:txBody>
      </p:sp>
      <p:sp>
        <p:nvSpPr>
          <p:cNvPr id="3" name="TextBox 2">
            <a:extLst>
              <a:ext uri="{FF2B5EF4-FFF2-40B4-BE49-F238E27FC236}">
                <a16:creationId xmlns:a16="http://schemas.microsoft.com/office/drawing/2014/main" id="{B97AA669-85D1-2777-CEBE-1ED996C0187C}"/>
              </a:ext>
            </a:extLst>
          </p:cNvPr>
          <p:cNvSpPr txBox="1"/>
          <p:nvPr/>
        </p:nvSpPr>
        <p:spPr>
          <a:xfrm>
            <a:off x="494935" y="6221045"/>
            <a:ext cx="824069" cy="215444"/>
          </a:xfrm>
          <a:prstGeom prst="rect">
            <a:avLst/>
          </a:prstGeom>
          <a:noFill/>
        </p:spPr>
        <p:txBody>
          <a:bodyPr wrap="square" rtlCol="0">
            <a:spAutoFit/>
          </a:bodyPr>
          <a:lstStyle/>
          <a:p>
            <a:r>
              <a:rPr lang="en-GB" sz="800"/>
              <a:t>More deprived</a:t>
            </a:r>
          </a:p>
        </p:txBody>
      </p:sp>
      <p:sp>
        <p:nvSpPr>
          <p:cNvPr id="6" name="TextBox 5">
            <a:extLst>
              <a:ext uri="{FF2B5EF4-FFF2-40B4-BE49-F238E27FC236}">
                <a16:creationId xmlns:a16="http://schemas.microsoft.com/office/drawing/2014/main" id="{6AD37371-295A-BD1F-B69F-59AF69D0A89D}"/>
              </a:ext>
            </a:extLst>
          </p:cNvPr>
          <p:cNvSpPr txBox="1"/>
          <p:nvPr/>
        </p:nvSpPr>
        <p:spPr>
          <a:xfrm>
            <a:off x="2995559" y="6221045"/>
            <a:ext cx="824069" cy="215444"/>
          </a:xfrm>
          <a:prstGeom prst="rect">
            <a:avLst/>
          </a:prstGeom>
          <a:noFill/>
        </p:spPr>
        <p:txBody>
          <a:bodyPr wrap="square" rtlCol="0">
            <a:spAutoFit/>
          </a:bodyPr>
          <a:lstStyle/>
          <a:p>
            <a:r>
              <a:rPr lang="en-GB" sz="800"/>
              <a:t>Less deprived</a:t>
            </a:r>
          </a:p>
        </p:txBody>
      </p:sp>
      <p:pic>
        <p:nvPicPr>
          <p:cNvPr id="8" name="Picture 7" descr="A screenshot of a computer screen&#10;&#10;AI-generated content may be incorrect.">
            <a:extLst>
              <a:ext uri="{FF2B5EF4-FFF2-40B4-BE49-F238E27FC236}">
                <a16:creationId xmlns:a16="http://schemas.microsoft.com/office/drawing/2014/main" id="{BE9CA0F0-9236-EBA8-2270-42A7C611694B}"/>
              </a:ext>
            </a:extLst>
          </p:cNvPr>
          <p:cNvPicPr>
            <a:picLocks noChangeAspect="1"/>
          </p:cNvPicPr>
          <p:nvPr/>
        </p:nvPicPr>
        <p:blipFill>
          <a:blip r:embed="rId3"/>
          <a:stretch>
            <a:fillRect/>
          </a:stretch>
        </p:blipFill>
        <p:spPr>
          <a:xfrm>
            <a:off x="4048125" y="2069692"/>
            <a:ext cx="7239000" cy="3770847"/>
          </a:xfrm>
          <a:prstGeom prst="rect">
            <a:avLst/>
          </a:prstGeom>
        </p:spPr>
      </p:pic>
      <p:pic>
        <p:nvPicPr>
          <p:cNvPr id="9" name="Picture 8">
            <a:extLst>
              <a:ext uri="{FF2B5EF4-FFF2-40B4-BE49-F238E27FC236}">
                <a16:creationId xmlns:a16="http://schemas.microsoft.com/office/drawing/2014/main" id="{DC076E01-402C-00B0-A797-38A7888824F6}"/>
              </a:ext>
            </a:extLst>
          </p:cNvPr>
          <p:cNvPicPr>
            <a:picLocks noChangeAspect="1"/>
          </p:cNvPicPr>
          <p:nvPr/>
        </p:nvPicPr>
        <p:blipFill>
          <a:blip r:embed="rId4"/>
          <a:stretch>
            <a:fillRect/>
          </a:stretch>
        </p:blipFill>
        <p:spPr>
          <a:xfrm>
            <a:off x="529143" y="1980545"/>
            <a:ext cx="3518982" cy="4107975"/>
          </a:xfrm>
          <a:prstGeom prst="rect">
            <a:avLst/>
          </a:prstGeom>
        </p:spPr>
      </p:pic>
    </p:spTree>
    <p:extLst>
      <p:ext uri="{BB962C8B-B14F-4D97-AF65-F5344CB8AC3E}">
        <p14:creationId xmlns:p14="http://schemas.microsoft.com/office/powerpoint/2010/main" val="23928168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0C70B-8944-5909-2CDD-D5BD38FFD0B1}"/>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CA5F9BF0-1D8A-5D87-9ABC-3B3AE3E51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80FD4E42-A9BE-EF41-A8C0-80DB465A246B}"/>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Geographic Inequality</a:t>
            </a:r>
          </a:p>
        </p:txBody>
      </p:sp>
      <p:sp>
        <p:nvSpPr>
          <p:cNvPr id="14" name="Rectangle 13">
            <a:extLst>
              <a:ext uri="{FF2B5EF4-FFF2-40B4-BE49-F238E27FC236}">
                <a16:creationId xmlns:a16="http://schemas.microsoft.com/office/drawing/2014/main" id="{B03FC0B7-CE7F-7E8C-4348-4CCBBB4911AB}"/>
              </a:ext>
            </a:extLst>
          </p:cNvPr>
          <p:cNvSpPr/>
          <p:nvPr/>
        </p:nvSpPr>
        <p:spPr>
          <a:xfrm>
            <a:off x="1292921" y="6205657"/>
            <a:ext cx="246221" cy="246221"/>
          </a:xfrm>
          <a:prstGeom prst="rect">
            <a:avLst/>
          </a:prstGeom>
          <a:solidFill>
            <a:srgbClr val="430153"/>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1</a:t>
            </a:r>
          </a:p>
        </p:txBody>
      </p:sp>
      <p:sp>
        <p:nvSpPr>
          <p:cNvPr id="16" name="Rectangle 15">
            <a:extLst>
              <a:ext uri="{FF2B5EF4-FFF2-40B4-BE49-F238E27FC236}">
                <a16:creationId xmlns:a16="http://schemas.microsoft.com/office/drawing/2014/main" id="{13C9430E-9898-EA90-66ED-4D783F77BCA2}"/>
              </a:ext>
            </a:extLst>
          </p:cNvPr>
          <p:cNvSpPr/>
          <p:nvPr/>
        </p:nvSpPr>
        <p:spPr>
          <a:xfrm>
            <a:off x="1657025" y="6205657"/>
            <a:ext cx="246221" cy="246221"/>
          </a:xfrm>
          <a:prstGeom prst="rect">
            <a:avLst/>
          </a:prstGeom>
          <a:solidFill>
            <a:srgbClr val="3E4A8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2</a:t>
            </a:r>
          </a:p>
        </p:txBody>
      </p:sp>
      <p:sp>
        <p:nvSpPr>
          <p:cNvPr id="17" name="Rectangle 16">
            <a:extLst>
              <a:ext uri="{FF2B5EF4-FFF2-40B4-BE49-F238E27FC236}">
                <a16:creationId xmlns:a16="http://schemas.microsoft.com/office/drawing/2014/main" id="{997C5E28-3EB8-E09D-AD11-312B04A77D19}"/>
              </a:ext>
            </a:extLst>
          </p:cNvPr>
          <p:cNvSpPr/>
          <p:nvPr/>
        </p:nvSpPr>
        <p:spPr>
          <a:xfrm>
            <a:off x="2021129" y="6205657"/>
            <a:ext cx="246221" cy="246221"/>
          </a:xfrm>
          <a:prstGeom prst="rect">
            <a:avLst/>
          </a:prstGeom>
          <a:solidFill>
            <a:srgbClr val="1E9D88"/>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3</a:t>
            </a:r>
          </a:p>
        </p:txBody>
      </p:sp>
      <p:sp>
        <p:nvSpPr>
          <p:cNvPr id="18" name="Rectangle 17">
            <a:extLst>
              <a:ext uri="{FF2B5EF4-FFF2-40B4-BE49-F238E27FC236}">
                <a16:creationId xmlns:a16="http://schemas.microsoft.com/office/drawing/2014/main" id="{C5028A0F-5D0E-0E3E-E617-F28CE5F5A94C}"/>
              </a:ext>
            </a:extLst>
          </p:cNvPr>
          <p:cNvSpPr/>
          <p:nvPr/>
        </p:nvSpPr>
        <p:spPr>
          <a:xfrm>
            <a:off x="2385233" y="6205657"/>
            <a:ext cx="246221" cy="246221"/>
          </a:xfrm>
          <a:prstGeom prst="rect">
            <a:avLst/>
          </a:prstGeom>
          <a:solidFill>
            <a:srgbClr val="6CCE5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4</a:t>
            </a:r>
          </a:p>
        </p:txBody>
      </p:sp>
      <p:sp>
        <p:nvSpPr>
          <p:cNvPr id="20" name="Rectangle 19">
            <a:extLst>
              <a:ext uri="{FF2B5EF4-FFF2-40B4-BE49-F238E27FC236}">
                <a16:creationId xmlns:a16="http://schemas.microsoft.com/office/drawing/2014/main" id="{0435C0ED-3F31-A964-4C93-3CBE4928F685}"/>
              </a:ext>
            </a:extLst>
          </p:cNvPr>
          <p:cNvSpPr/>
          <p:nvPr/>
        </p:nvSpPr>
        <p:spPr>
          <a:xfrm>
            <a:off x="2749338" y="6205657"/>
            <a:ext cx="246221" cy="246221"/>
          </a:xfrm>
          <a:prstGeom prst="rect">
            <a:avLst/>
          </a:prstGeom>
          <a:solidFill>
            <a:srgbClr val="FDE725"/>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5</a:t>
            </a:r>
          </a:p>
        </p:txBody>
      </p:sp>
      <p:sp>
        <p:nvSpPr>
          <p:cNvPr id="27" name="TextBox 26">
            <a:extLst>
              <a:ext uri="{FF2B5EF4-FFF2-40B4-BE49-F238E27FC236}">
                <a16:creationId xmlns:a16="http://schemas.microsoft.com/office/drawing/2014/main" id="{424EBDD0-93E8-8EFA-3420-9B53C8D7B89B}"/>
              </a:ext>
            </a:extLst>
          </p:cNvPr>
          <p:cNvSpPr txBox="1"/>
          <p:nvPr/>
        </p:nvSpPr>
        <p:spPr>
          <a:xfrm>
            <a:off x="494935" y="1709712"/>
            <a:ext cx="3758786" cy="307777"/>
          </a:xfrm>
          <a:prstGeom prst="rect">
            <a:avLst/>
          </a:prstGeom>
          <a:solidFill>
            <a:schemeClr val="bg1"/>
          </a:solidFill>
        </p:spPr>
        <p:txBody>
          <a:bodyPr wrap="none" rtlCol="0">
            <a:spAutoFit/>
          </a:bodyPr>
          <a:lstStyle/>
          <a:p>
            <a:r>
              <a:rPr lang="en-GB" sz="1400" u="sng">
                <a:solidFill>
                  <a:schemeClr val="accent1"/>
                </a:solidFill>
              </a:rPr>
              <a:t>Income Deprivation Affecting Children Quintile</a:t>
            </a:r>
          </a:p>
        </p:txBody>
      </p:sp>
      <p:sp>
        <p:nvSpPr>
          <p:cNvPr id="50" name="TextBox 49">
            <a:extLst>
              <a:ext uri="{FF2B5EF4-FFF2-40B4-BE49-F238E27FC236}">
                <a16:creationId xmlns:a16="http://schemas.microsoft.com/office/drawing/2014/main" id="{8E831FEF-E975-CB15-1175-E07AB9EF3AC4}"/>
              </a:ext>
            </a:extLst>
          </p:cNvPr>
          <p:cNvSpPr txBox="1"/>
          <p:nvPr/>
        </p:nvSpPr>
        <p:spPr>
          <a:xfrm>
            <a:off x="411480" y="1008934"/>
            <a:ext cx="11119104" cy="707886"/>
          </a:xfrm>
          <a:prstGeom prst="rect">
            <a:avLst/>
          </a:prstGeom>
          <a:noFill/>
        </p:spPr>
        <p:txBody>
          <a:bodyPr wrap="square" rtlCol="0">
            <a:spAutoFit/>
          </a:bodyPr>
          <a:lstStyle/>
          <a:p>
            <a:r>
              <a:rPr lang="en-GB" sz="2000"/>
              <a:t>Much of the income deprivation affecting children is concentrated in urban areas and in the coastal areas.</a:t>
            </a:r>
          </a:p>
        </p:txBody>
      </p:sp>
      <p:sp>
        <p:nvSpPr>
          <p:cNvPr id="51" name="TextBox 50">
            <a:extLst>
              <a:ext uri="{FF2B5EF4-FFF2-40B4-BE49-F238E27FC236}">
                <a16:creationId xmlns:a16="http://schemas.microsoft.com/office/drawing/2014/main" id="{C4B01998-76F9-1AE2-2577-AD056D9E1ACC}"/>
              </a:ext>
            </a:extLst>
          </p:cNvPr>
          <p:cNvSpPr txBox="1"/>
          <p:nvPr/>
        </p:nvSpPr>
        <p:spPr>
          <a:xfrm>
            <a:off x="475488" y="6500527"/>
            <a:ext cx="9336024" cy="246221"/>
          </a:xfrm>
          <a:prstGeom prst="rect">
            <a:avLst/>
          </a:prstGeom>
          <a:noFill/>
        </p:spPr>
        <p:txBody>
          <a:bodyPr wrap="square" rtlCol="0">
            <a:spAutoFit/>
          </a:bodyPr>
          <a:lstStyle/>
          <a:p>
            <a:r>
              <a:rPr lang="en-GB" sz="1000"/>
              <a:t>Source: English Indices of Multiple Deprivation 2025</a:t>
            </a:r>
          </a:p>
        </p:txBody>
      </p:sp>
      <p:sp>
        <p:nvSpPr>
          <p:cNvPr id="2" name="TextBox 1">
            <a:extLst>
              <a:ext uri="{FF2B5EF4-FFF2-40B4-BE49-F238E27FC236}">
                <a16:creationId xmlns:a16="http://schemas.microsoft.com/office/drawing/2014/main" id="{A59743F3-9EED-40D7-60DA-C7EF1635B0FE}"/>
              </a:ext>
            </a:extLst>
          </p:cNvPr>
          <p:cNvSpPr txBox="1"/>
          <p:nvPr/>
        </p:nvSpPr>
        <p:spPr>
          <a:xfrm>
            <a:off x="4746803" y="1713266"/>
            <a:ext cx="5589287" cy="307777"/>
          </a:xfrm>
          <a:prstGeom prst="rect">
            <a:avLst/>
          </a:prstGeom>
          <a:solidFill>
            <a:schemeClr val="bg1"/>
          </a:solidFill>
        </p:spPr>
        <p:txBody>
          <a:bodyPr wrap="none" rtlCol="0">
            <a:spAutoFit/>
          </a:bodyPr>
          <a:lstStyle/>
          <a:p>
            <a:r>
              <a:rPr lang="en-GB" sz="1400" u="sng">
                <a:solidFill>
                  <a:schemeClr val="accent1"/>
                </a:solidFill>
              </a:rPr>
              <a:t>Proportion of Dependent Children Aged 0-15 years old in each Quintile</a:t>
            </a:r>
          </a:p>
        </p:txBody>
      </p:sp>
      <p:sp>
        <p:nvSpPr>
          <p:cNvPr id="3" name="TextBox 2">
            <a:extLst>
              <a:ext uri="{FF2B5EF4-FFF2-40B4-BE49-F238E27FC236}">
                <a16:creationId xmlns:a16="http://schemas.microsoft.com/office/drawing/2014/main" id="{EBF0029E-0FFC-59B2-4592-DDDD157ECFCB}"/>
              </a:ext>
            </a:extLst>
          </p:cNvPr>
          <p:cNvSpPr txBox="1"/>
          <p:nvPr/>
        </p:nvSpPr>
        <p:spPr>
          <a:xfrm>
            <a:off x="494935" y="6221045"/>
            <a:ext cx="824069" cy="215444"/>
          </a:xfrm>
          <a:prstGeom prst="rect">
            <a:avLst/>
          </a:prstGeom>
          <a:noFill/>
        </p:spPr>
        <p:txBody>
          <a:bodyPr wrap="square" rtlCol="0">
            <a:spAutoFit/>
          </a:bodyPr>
          <a:lstStyle/>
          <a:p>
            <a:r>
              <a:rPr lang="en-GB" sz="800"/>
              <a:t>More deprived</a:t>
            </a:r>
          </a:p>
        </p:txBody>
      </p:sp>
      <p:sp>
        <p:nvSpPr>
          <p:cNvPr id="6" name="TextBox 5">
            <a:extLst>
              <a:ext uri="{FF2B5EF4-FFF2-40B4-BE49-F238E27FC236}">
                <a16:creationId xmlns:a16="http://schemas.microsoft.com/office/drawing/2014/main" id="{2B35A006-3E06-FA0A-E155-C5CE6E5A29BC}"/>
              </a:ext>
            </a:extLst>
          </p:cNvPr>
          <p:cNvSpPr txBox="1"/>
          <p:nvPr/>
        </p:nvSpPr>
        <p:spPr>
          <a:xfrm>
            <a:off x="2995559" y="6221045"/>
            <a:ext cx="824069" cy="215444"/>
          </a:xfrm>
          <a:prstGeom prst="rect">
            <a:avLst/>
          </a:prstGeom>
          <a:noFill/>
        </p:spPr>
        <p:txBody>
          <a:bodyPr wrap="square" rtlCol="0">
            <a:spAutoFit/>
          </a:bodyPr>
          <a:lstStyle/>
          <a:p>
            <a:r>
              <a:rPr lang="en-GB" sz="800"/>
              <a:t>Less deprived</a:t>
            </a:r>
          </a:p>
        </p:txBody>
      </p:sp>
      <p:pic>
        <p:nvPicPr>
          <p:cNvPr id="22" name="Picture 21">
            <a:extLst>
              <a:ext uri="{FF2B5EF4-FFF2-40B4-BE49-F238E27FC236}">
                <a16:creationId xmlns:a16="http://schemas.microsoft.com/office/drawing/2014/main" id="{6B274E05-8835-312E-1A82-16AD03753C1D}"/>
              </a:ext>
            </a:extLst>
          </p:cNvPr>
          <p:cNvPicPr>
            <a:picLocks noChangeAspect="1"/>
          </p:cNvPicPr>
          <p:nvPr/>
        </p:nvPicPr>
        <p:blipFill>
          <a:blip r:embed="rId3"/>
          <a:stretch>
            <a:fillRect/>
          </a:stretch>
        </p:blipFill>
        <p:spPr>
          <a:xfrm>
            <a:off x="558120" y="2012718"/>
            <a:ext cx="3503679" cy="4105170"/>
          </a:xfrm>
          <a:prstGeom prst="rect">
            <a:avLst/>
          </a:prstGeom>
        </p:spPr>
      </p:pic>
      <p:pic>
        <p:nvPicPr>
          <p:cNvPr id="30" name="Picture 29">
            <a:extLst>
              <a:ext uri="{FF2B5EF4-FFF2-40B4-BE49-F238E27FC236}">
                <a16:creationId xmlns:a16="http://schemas.microsoft.com/office/drawing/2014/main" id="{EB6CE141-28F2-8D3E-E384-D43F522C73E0}"/>
              </a:ext>
            </a:extLst>
          </p:cNvPr>
          <p:cNvPicPr>
            <a:picLocks noChangeAspect="1"/>
          </p:cNvPicPr>
          <p:nvPr/>
        </p:nvPicPr>
        <p:blipFill>
          <a:blip r:embed="rId4"/>
          <a:stretch>
            <a:fillRect/>
          </a:stretch>
        </p:blipFill>
        <p:spPr>
          <a:xfrm>
            <a:off x="4158120" y="2019914"/>
            <a:ext cx="7300269" cy="3829152"/>
          </a:xfrm>
          <a:prstGeom prst="rect">
            <a:avLst/>
          </a:prstGeom>
        </p:spPr>
      </p:pic>
    </p:spTree>
    <p:extLst>
      <p:ext uri="{BB962C8B-B14F-4D97-AF65-F5344CB8AC3E}">
        <p14:creationId xmlns:p14="http://schemas.microsoft.com/office/powerpoint/2010/main" val="30293463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7B7E7-2CE9-ECB0-C239-67899943A198}"/>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264E8CF2-393E-12A0-CE4F-6D1B06D56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C34D0204-FB51-AABB-3B3C-C2ACD1D3DF6E}"/>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Geographic Inequality</a:t>
            </a:r>
          </a:p>
        </p:txBody>
      </p:sp>
      <p:sp>
        <p:nvSpPr>
          <p:cNvPr id="14" name="Rectangle 13">
            <a:extLst>
              <a:ext uri="{FF2B5EF4-FFF2-40B4-BE49-F238E27FC236}">
                <a16:creationId xmlns:a16="http://schemas.microsoft.com/office/drawing/2014/main" id="{ECDF0033-D132-6CCE-8BF4-4FC6C82B974F}"/>
              </a:ext>
            </a:extLst>
          </p:cNvPr>
          <p:cNvSpPr/>
          <p:nvPr/>
        </p:nvSpPr>
        <p:spPr>
          <a:xfrm>
            <a:off x="1292921" y="6205657"/>
            <a:ext cx="246221" cy="246221"/>
          </a:xfrm>
          <a:prstGeom prst="rect">
            <a:avLst/>
          </a:prstGeom>
          <a:solidFill>
            <a:srgbClr val="430153"/>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1</a:t>
            </a:r>
          </a:p>
        </p:txBody>
      </p:sp>
      <p:sp>
        <p:nvSpPr>
          <p:cNvPr id="16" name="Rectangle 15">
            <a:extLst>
              <a:ext uri="{FF2B5EF4-FFF2-40B4-BE49-F238E27FC236}">
                <a16:creationId xmlns:a16="http://schemas.microsoft.com/office/drawing/2014/main" id="{97F2B938-E05F-F909-CCF2-064C525FEE36}"/>
              </a:ext>
            </a:extLst>
          </p:cNvPr>
          <p:cNvSpPr/>
          <p:nvPr/>
        </p:nvSpPr>
        <p:spPr>
          <a:xfrm>
            <a:off x="1657025" y="6205657"/>
            <a:ext cx="246221" cy="246221"/>
          </a:xfrm>
          <a:prstGeom prst="rect">
            <a:avLst/>
          </a:prstGeom>
          <a:solidFill>
            <a:srgbClr val="3E4A8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2</a:t>
            </a:r>
          </a:p>
        </p:txBody>
      </p:sp>
      <p:sp>
        <p:nvSpPr>
          <p:cNvPr id="17" name="Rectangle 16">
            <a:extLst>
              <a:ext uri="{FF2B5EF4-FFF2-40B4-BE49-F238E27FC236}">
                <a16:creationId xmlns:a16="http://schemas.microsoft.com/office/drawing/2014/main" id="{353A36C6-5A86-3DC7-5A84-AD84F6F29523}"/>
              </a:ext>
            </a:extLst>
          </p:cNvPr>
          <p:cNvSpPr/>
          <p:nvPr/>
        </p:nvSpPr>
        <p:spPr>
          <a:xfrm>
            <a:off x="2021129" y="6205657"/>
            <a:ext cx="246221" cy="246221"/>
          </a:xfrm>
          <a:prstGeom prst="rect">
            <a:avLst/>
          </a:prstGeom>
          <a:solidFill>
            <a:srgbClr val="1E9D88"/>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3</a:t>
            </a:r>
          </a:p>
        </p:txBody>
      </p:sp>
      <p:sp>
        <p:nvSpPr>
          <p:cNvPr id="18" name="Rectangle 17">
            <a:extLst>
              <a:ext uri="{FF2B5EF4-FFF2-40B4-BE49-F238E27FC236}">
                <a16:creationId xmlns:a16="http://schemas.microsoft.com/office/drawing/2014/main" id="{C08BCE79-0D5B-8DCC-881F-E845BC605A2B}"/>
              </a:ext>
            </a:extLst>
          </p:cNvPr>
          <p:cNvSpPr/>
          <p:nvPr/>
        </p:nvSpPr>
        <p:spPr>
          <a:xfrm>
            <a:off x="2385233" y="6205657"/>
            <a:ext cx="246221" cy="246221"/>
          </a:xfrm>
          <a:prstGeom prst="rect">
            <a:avLst/>
          </a:prstGeom>
          <a:solidFill>
            <a:srgbClr val="6CCE59"/>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4</a:t>
            </a:r>
          </a:p>
        </p:txBody>
      </p:sp>
      <p:sp>
        <p:nvSpPr>
          <p:cNvPr id="20" name="Rectangle 19">
            <a:extLst>
              <a:ext uri="{FF2B5EF4-FFF2-40B4-BE49-F238E27FC236}">
                <a16:creationId xmlns:a16="http://schemas.microsoft.com/office/drawing/2014/main" id="{5AD81A77-4A12-0ADC-D519-33522FE780A7}"/>
              </a:ext>
            </a:extLst>
          </p:cNvPr>
          <p:cNvSpPr/>
          <p:nvPr/>
        </p:nvSpPr>
        <p:spPr>
          <a:xfrm>
            <a:off x="2749338" y="6205657"/>
            <a:ext cx="246221" cy="246221"/>
          </a:xfrm>
          <a:prstGeom prst="rect">
            <a:avLst/>
          </a:prstGeom>
          <a:solidFill>
            <a:srgbClr val="FDE725"/>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5</a:t>
            </a:r>
          </a:p>
        </p:txBody>
      </p:sp>
      <p:sp>
        <p:nvSpPr>
          <p:cNvPr id="27" name="TextBox 26">
            <a:extLst>
              <a:ext uri="{FF2B5EF4-FFF2-40B4-BE49-F238E27FC236}">
                <a16:creationId xmlns:a16="http://schemas.microsoft.com/office/drawing/2014/main" id="{3976AB6C-0D9A-6BF1-1685-75712E85D735}"/>
              </a:ext>
            </a:extLst>
          </p:cNvPr>
          <p:cNvSpPr txBox="1"/>
          <p:nvPr/>
        </p:nvSpPr>
        <p:spPr>
          <a:xfrm>
            <a:off x="494935" y="1709712"/>
            <a:ext cx="4126386" cy="307777"/>
          </a:xfrm>
          <a:prstGeom prst="rect">
            <a:avLst/>
          </a:prstGeom>
          <a:solidFill>
            <a:schemeClr val="bg1"/>
          </a:solidFill>
        </p:spPr>
        <p:txBody>
          <a:bodyPr wrap="none" rtlCol="0">
            <a:spAutoFit/>
          </a:bodyPr>
          <a:lstStyle/>
          <a:p>
            <a:r>
              <a:rPr lang="en-GB" sz="1400" u="sng">
                <a:solidFill>
                  <a:schemeClr val="accent1"/>
                </a:solidFill>
              </a:rPr>
              <a:t>Income Deprivation Affecting Older People Quintile</a:t>
            </a:r>
          </a:p>
        </p:txBody>
      </p:sp>
      <p:sp>
        <p:nvSpPr>
          <p:cNvPr id="50" name="TextBox 49">
            <a:extLst>
              <a:ext uri="{FF2B5EF4-FFF2-40B4-BE49-F238E27FC236}">
                <a16:creationId xmlns:a16="http://schemas.microsoft.com/office/drawing/2014/main" id="{C086968A-512F-FAA5-C3B0-EE8736A9337E}"/>
              </a:ext>
            </a:extLst>
          </p:cNvPr>
          <p:cNvSpPr txBox="1"/>
          <p:nvPr/>
        </p:nvSpPr>
        <p:spPr>
          <a:xfrm>
            <a:off x="411480" y="1008934"/>
            <a:ext cx="11119104" cy="707886"/>
          </a:xfrm>
          <a:prstGeom prst="rect">
            <a:avLst/>
          </a:prstGeom>
          <a:noFill/>
        </p:spPr>
        <p:txBody>
          <a:bodyPr wrap="square" rtlCol="0">
            <a:spAutoFit/>
          </a:bodyPr>
          <a:lstStyle/>
          <a:p>
            <a:r>
              <a:rPr lang="en-GB" sz="2000"/>
              <a:t>A smaller proportion of Lincolnshire’s older population are affected by income deprivation than in England, with the highest income deprivation affecting older people in urban areas.</a:t>
            </a:r>
          </a:p>
        </p:txBody>
      </p:sp>
      <p:sp>
        <p:nvSpPr>
          <p:cNvPr id="51" name="TextBox 50">
            <a:extLst>
              <a:ext uri="{FF2B5EF4-FFF2-40B4-BE49-F238E27FC236}">
                <a16:creationId xmlns:a16="http://schemas.microsoft.com/office/drawing/2014/main" id="{37D28BA1-4B83-98BD-4ECE-B36FCEE84CF2}"/>
              </a:ext>
            </a:extLst>
          </p:cNvPr>
          <p:cNvSpPr txBox="1"/>
          <p:nvPr/>
        </p:nvSpPr>
        <p:spPr>
          <a:xfrm>
            <a:off x="475488" y="6500527"/>
            <a:ext cx="9336024" cy="246221"/>
          </a:xfrm>
          <a:prstGeom prst="rect">
            <a:avLst/>
          </a:prstGeom>
          <a:noFill/>
        </p:spPr>
        <p:txBody>
          <a:bodyPr wrap="square" rtlCol="0">
            <a:spAutoFit/>
          </a:bodyPr>
          <a:lstStyle/>
          <a:p>
            <a:r>
              <a:rPr lang="en-GB" sz="1000"/>
              <a:t>Source: English Indices of Multiple Deprivation 2025</a:t>
            </a:r>
          </a:p>
        </p:txBody>
      </p:sp>
      <p:sp>
        <p:nvSpPr>
          <p:cNvPr id="2" name="TextBox 1">
            <a:extLst>
              <a:ext uri="{FF2B5EF4-FFF2-40B4-BE49-F238E27FC236}">
                <a16:creationId xmlns:a16="http://schemas.microsoft.com/office/drawing/2014/main" id="{C8753275-EF1B-B979-1456-97129D48C441}"/>
              </a:ext>
            </a:extLst>
          </p:cNvPr>
          <p:cNvSpPr txBox="1"/>
          <p:nvPr/>
        </p:nvSpPr>
        <p:spPr>
          <a:xfrm>
            <a:off x="4746803" y="1713266"/>
            <a:ext cx="4833696" cy="307777"/>
          </a:xfrm>
          <a:prstGeom prst="rect">
            <a:avLst/>
          </a:prstGeom>
          <a:solidFill>
            <a:schemeClr val="bg1"/>
          </a:solidFill>
        </p:spPr>
        <p:txBody>
          <a:bodyPr wrap="none" rtlCol="0">
            <a:spAutoFit/>
          </a:bodyPr>
          <a:lstStyle/>
          <a:p>
            <a:r>
              <a:rPr lang="en-GB" sz="1400" u="sng">
                <a:solidFill>
                  <a:schemeClr val="accent1"/>
                </a:solidFill>
              </a:rPr>
              <a:t>Proportion of Older People aged 60 and over in each Quintile</a:t>
            </a:r>
          </a:p>
        </p:txBody>
      </p:sp>
      <p:sp>
        <p:nvSpPr>
          <p:cNvPr id="3" name="TextBox 2">
            <a:extLst>
              <a:ext uri="{FF2B5EF4-FFF2-40B4-BE49-F238E27FC236}">
                <a16:creationId xmlns:a16="http://schemas.microsoft.com/office/drawing/2014/main" id="{9680DC1A-34A9-713C-E483-C9159BD2088F}"/>
              </a:ext>
            </a:extLst>
          </p:cNvPr>
          <p:cNvSpPr txBox="1"/>
          <p:nvPr/>
        </p:nvSpPr>
        <p:spPr>
          <a:xfrm>
            <a:off x="494935" y="6221045"/>
            <a:ext cx="824069" cy="215444"/>
          </a:xfrm>
          <a:prstGeom prst="rect">
            <a:avLst/>
          </a:prstGeom>
          <a:noFill/>
        </p:spPr>
        <p:txBody>
          <a:bodyPr wrap="square" rtlCol="0">
            <a:spAutoFit/>
          </a:bodyPr>
          <a:lstStyle/>
          <a:p>
            <a:r>
              <a:rPr lang="en-GB" sz="800"/>
              <a:t>More deprived</a:t>
            </a:r>
          </a:p>
        </p:txBody>
      </p:sp>
      <p:sp>
        <p:nvSpPr>
          <p:cNvPr id="6" name="TextBox 5">
            <a:extLst>
              <a:ext uri="{FF2B5EF4-FFF2-40B4-BE49-F238E27FC236}">
                <a16:creationId xmlns:a16="http://schemas.microsoft.com/office/drawing/2014/main" id="{9CB261D4-FAE0-FEF2-BFC4-D3C85B7A80A9}"/>
              </a:ext>
            </a:extLst>
          </p:cNvPr>
          <p:cNvSpPr txBox="1"/>
          <p:nvPr/>
        </p:nvSpPr>
        <p:spPr>
          <a:xfrm>
            <a:off x="2995559" y="6221045"/>
            <a:ext cx="824069" cy="215444"/>
          </a:xfrm>
          <a:prstGeom prst="rect">
            <a:avLst/>
          </a:prstGeom>
          <a:noFill/>
        </p:spPr>
        <p:txBody>
          <a:bodyPr wrap="square" rtlCol="0">
            <a:spAutoFit/>
          </a:bodyPr>
          <a:lstStyle/>
          <a:p>
            <a:r>
              <a:rPr lang="en-GB" sz="800"/>
              <a:t>Less deprived</a:t>
            </a:r>
          </a:p>
        </p:txBody>
      </p:sp>
      <p:pic>
        <p:nvPicPr>
          <p:cNvPr id="10" name="Picture 9">
            <a:extLst>
              <a:ext uri="{FF2B5EF4-FFF2-40B4-BE49-F238E27FC236}">
                <a16:creationId xmlns:a16="http://schemas.microsoft.com/office/drawing/2014/main" id="{A9BBC619-21DD-C65F-4F3D-3E7437663212}"/>
              </a:ext>
            </a:extLst>
          </p:cNvPr>
          <p:cNvPicPr>
            <a:picLocks noChangeAspect="1"/>
          </p:cNvPicPr>
          <p:nvPr/>
        </p:nvPicPr>
        <p:blipFill>
          <a:blip r:embed="rId3"/>
          <a:stretch>
            <a:fillRect/>
          </a:stretch>
        </p:blipFill>
        <p:spPr>
          <a:xfrm>
            <a:off x="588510" y="2017489"/>
            <a:ext cx="3446501" cy="4062828"/>
          </a:xfrm>
          <a:prstGeom prst="rect">
            <a:avLst/>
          </a:prstGeom>
        </p:spPr>
      </p:pic>
      <p:pic>
        <p:nvPicPr>
          <p:cNvPr id="31" name="Picture 30">
            <a:extLst>
              <a:ext uri="{FF2B5EF4-FFF2-40B4-BE49-F238E27FC236}">
                <a16:creationId xmlns:a16="http://schemas.microsoft.com/office/drawing/2014/main" id="{D7431351-1F08-0B9E-0398-C06CAD5EAF38}"/>
              </a:ext>
            </a:extLst>
          </p:cNvPr>
          <p:cNvPicPr>
            <a:picLocks noChangeAspect="1"/>
          </p:cNvPicPr>
          <p:nvPr/>
        </p:nvPicPr>
        <p:blipFill>
          <a:blip r:embed="rId4"/>
          <a:stretch>
            <a:fillRect/>
          </a:stretch>
        </p:blipFill>
        <p:spPr>
          <a:xfrm>
            <a:off x="4230315" y="2161483"/>
            <a:ext cx="7300269" cy="3774839"/>
          </a:xfrm>
          <a:prstGeom prst="rect">
            <a:avLst/>
          </a:prstGeom>
        </p:spPr>
      </p:pic>
    </p:spTree>
    <p:extLst>
      <p:ext uri="{BB962C8B-B14F-4D97-AF65-F5344CB8AC3E}">
        <p14:creationId xmlns:p14="http://schemas.microsoft.com/office/powerpoint/2010/main" val="24820534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607B6-E476-1F67-DF94-C5D5EE9B0CDA}"/>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63D56DE8-BD67-C565-B0AD-E9FD16191A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8CBD3D30-926F-B443-84C5-A5E4C05C09DC}"/>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Geographic Inequality</a:t>
            </a:r>
          </a:p>
        </p:txBody>
      </p:sp>
      <p:sp>
        <p:nvSpPr>
          <p:cNvPr id="50" name="TextBox 49">
            <a:extLst>
              <a:ext uri="{FF2B5EF4-FFF2-40B4-BE49-F238E27FC236}">
                <a16:creationId xmlns:a16="http://schemas.microsoft.com/office/drawing/2014/main" id="{6361B647-E0FF-1501-EB6F-089437136C71}"/>
              </a:ext>
            </a:extLst>
          </p:cNvPr>
          <p:cNvSpPr txBox="1"/>
          <p:nvPr/>
        </p:nvSpPr>
        <p:spPr>
          <a:xfrm>
            <a:off x="411480" y="1008934"/>
            <a:ext cx="11119104" cy="830997"/>
          </a:xfrm>
          <a:prstGeom prst="rect">
            <a:avLst/>
          </a:prstGeom>
          <a:noFill/>
        </p:spPr>
        <p:txBody>
          <a:bodyPr wrap="square" rtlCol="0">
            <a:spAutoFit/>
          </a:bodyPr>
          <a:lstStyle/>
          <a:p>
            <a:r>
              <a:rPr lang="en-GB" sz="2400"/>
              <a:t>Patients in rural and coastal regions need to travel long distances to access health services, particularly hospital care.</a:t>
            </a:r>
          </a:p>
        </p:txBody>
      </p:sp>
      <p:sp>
        <p:nvSpPr>
          <p:cNvPr id="51" name="TextBox 50">
            <a:extLst>
              <a:ext uri="{FF2B5EF4-FFF2-40B4-BE49-F238E27FC236}">
                <a16:creationId xmlns:a16="http://schemas.microsoft.com/office/drawing/2014/main" id="{21EAD9EE-90A2-BC35-D6FC-CD3BA472EF5D}"/>
              </a:ext>
            </a:extLst>
          </p:cNvPr>
          <p:cNvSpPr txBox="1"/>
          <p:nvPr/>
        </p:nvSpPr>
        <p:spPr>
          <a:xfrm>
            <a:off x="475488" y="6500527"/>
            <a:ext cx="9336024" cy="246221"/>
          </a:xfrm>
          <a:prstGeom prst="rect">
            <a:avLst/>
          </a:prstGeom>
          <a:noFill/>
        </p:spPr>
        <p:txBody>
          <a:bodyPr wrap="square" rtlCol="0">
            <a:spAutoFit/>
          </a:bodyPr>
          <a:lstStyle/>
          <a:p>
            <a:r>
              <a:rPr lang="en-GB" sz="1000"/>
              <a:t>Source: Department of Transport, Journey Time Statistics 2019</a:t>
            </a:r>
          </a:p>
        </p:txBody>
      </p:sp>
      <p:pic>
        <p:nvPicPr>
          <p:cNvPr id="8" name="Picture 7" descr="A map of a state with blue spots&#10;&#10;AI-generated content may be incorrect.">
            <a:extLst>
              <a:ext uri="{FF2B5EF4-FFF2-40B4-BE49-F238E27FC236}">
                <a16:creationId xmlns:a16="http://schemas.microsoft.com/office/drawing/2014/main" id="{93B778FC-860C-ADD0-006F-0C701C4E1F4E}"/>
              </a:ext>
            </a:extLst>
          </p:cNvPr>
          <p:cNvPicPr>
            <a:picLocks noChangeAspect="1"/>
          </p:cNvPicPr>
          <p:nvPr/>
        </p:nvPicPr>
        <p:blipFill>
          <a:blip r:embed="rId3"/>
          <a:stretch>
            <a:fillRect/>
          </a:stretch>
        </p:blipFill>
        <p:spPr>
          <a:xfrm>
            <a:off x="661416" y="2112264"/>
            <a:ext cx="3237571" cy="4292346"/>
          </a:xfrm>
          <a:prstGeom prst="rect">
            <a:avLst/>
          </a:prstGeom>
        </p:spPr>
      </p:pic>
      <p:pic>
        <p:nvPicPr>
          <p:cNvPr id="10" name="Picture 9" descr="A blue circles with black text&#10;&#10;AI-generated content may be incorrect.">
            <a:extLst>
              <a:ext uri="{FF2B5EF4-FFF2-40B4-BE49-F238E27FC236}">
                <a16:creationId xmlns:a16="http://schemas.microsoft.com/office/drawing/2014/main" id="{09770F00-B3ED-FA7A-97C8-0AD6867714DC}"/>
              </a:ext>
            </a:extLst>
          </p:cNvPr>
          <p:cNvPicPr>
            <a:picLocks noChangeAspect="1"/>
          </p:cNvPicPr>
          <p:nvPr/>
        </p:nvPicPr>
        <p:blipFill>
          <a:blip r:embed="rId4"/>
          <a:stretch>
            <a:fillRect/>
          </a:stretch>
        </p:blipFill>
        <p:spPr>
          <a:xfrm>
            <a:off x="3985527" y="3686025"/>
            <a:ext cx="856179" cy="830997"/>
          </a:xfrm>
          <a:prstGeom prst="rect">
            <a:avLst/>
          </a:prstGeom>
        </p:spPr>
      </p:pic>
      <p:sp>
        <p:nvSpPr>
          <p:cNvPr id="11" name="TextBox 10">
            <a:extLst>
              <a:ext uri="{FF2B5EF4-FFF2-40B4-BE49-F238E27FC236}">
                <a16:creationId xmlns:a16="http://schemas.microsoft.com/office/drawing/2014/main" id="{3928B2CF-3C42-E2F7-F5A6-05EDBA8331B0}"/>
              </a:ext>
            </a:extLst>
          </p:cNvPr>
          <p:cNvSpPr txBox="1"/>
          <p:nvPr/>
        </p:nvSpPr>
        <p:spPr>
          <a:xfrm>
            <a:off x="411480" y="1835026"/>
            <a:ext cx="3322063" cy="307777"/>
          </a:xfrm>
          <a:prstGeom prst="rect">
            <a:avLst/>
          </a:prstGeom>
          <a:solidFill>
            <a:schemeClr val="bg1"/>
          </a:solidFill>
        </p:spPr>
        <p:txBody>
          <a:bodyPr wrap="none" rtlCol="0">
            <a:spAutoFit/>
          </a:bodyPr>
          <a:lstStyle/>
          <a:p>
            <a:r>
              <a:rPr lang="en-GB" sz="1400" u="sng">
                <a:solidFill>
                  <a:schemeClr val="accent1"/>
                </a:solidFill>
              </a:rPr>
              <a:t>Access to any Healthcare in Lincolnshire</a:t>
            </a:r>
          </a:p>
        </p:txBody>
      </p:sp>
      <p:sp>
        <p:nvSpPr>
          <p:cNvPr id="6" name="TextBox 5">
            <a:extLst>
              <a:ext uri="{FF2B5EF4-FFF2-40B4-BE49-F238E27FC236}">
                <a16:creationId xmlns:a16="http://schemas.microsoft.com/office/drawing/2014/main" id="{59D23EEC-FA92-AC7B-9910-7922D7086534}"/>
              </a:ext>
            </a:extLst>
          </p:cNvPr>
          <p:cNvSpPr txBox="1"/>
          <p:nvPr/>
        </p:nvSpPr>
        <p:spPr>
          <a:xfrm>
            <a:off x="5971032" y="1835026"/>
            <a:ext cx="5697093" cy="523220"/>
          </a:xfrm>
          <a:prstGeom prst="rect">
            <a:avLst/>
          </a:prstGeom>
          <a:solidFill>
            <a:schemeClr val="bg1"/>
          </a:solidFill>
        </p:spPr>
        <p:txBody>
          <a:bodyPr wrap="square" rtlCol="0">
            <a:spAutoFit/>
          </a:bodyPr>
          <a:lstStyle/>
          <a:p>
            <a:r>
              <a:rPr lang="en-GB" sz="1400" u="sng">
                <a:solidFill>
                  <a:schemeClr val="accent1"/>
                </a:solidFill>
              </a:rPr>
              <a:t>Proportion of Lincolnshire’s population able to access a GP within 15 minutes, by mode of transport</a:t>
            </a:r>
          </a:p>
        </p:txBody>
      </p:sp>
      <p:sp>
        <p:nvSpPr>
          <p:cNvPr id="7" name="TextBox 6">
            <a:extLst>
              <a:ext uri="{FF2B5EF4-FFF2-40B4-BE49-F238E27FC236}">
                <a16:creationId xmlns:a16="http://schemas.microsoft.com/office/drawing/2014/main" id="{815050B6-6CAD-E372-7D4C-C6156CD1C36C}"/>
              </a:ext>
            </a:extLst>
          </p:cNvPr>
          <p:cNvSpPr txBox="1"/>
          <p:nvPr/>
        </p:nvSpPr>
        <p:spPr>
          <a:xfrm>
            <a:off x="7019925" y="2396562"/>
            <a:ext cx="485775" cy="307777"/>
          </a:xfrm>
          <a:prstGeom prst="rect">
            <a:avLst/>
          </a:prstGeom>
          <a:solidFill>
            <a:schemeClr val="bg1"/>
          </a:solidFill>
        </p:spPr>
        <p:txBody>
          <a:bodyPr wrap="square" rtlCol="0">
            <a:spAutoFit/>
          </a:bodyPr>
          <a:lstStyle/>
          <a:p>
            <a:r>
              <a:rPr lang="en-GB" sz="1400" b="1"/>
              <a:t>Car</a:t>
            </a:r>
          </a:p>
        </p:txBody>
      </p:sp>
      <p:pic>
        <p:nvPicPr>
          <p:cNvPr id="3" name="Picture 2" descr="A map of the state of maine&#10;&#10;AI-generated content may be incorrect.">
            <a:extLst>
              <a:ext uri="{FF2B5EF4-FFF2-40B4-BE49-F238E27FC236}">
                <a16:creationId xmlns:a16="http://schemas.microsoft.com/office/drawing/2014/main" id="{AA72C85A-D1EA-ED59-BA51-C46913681B50}"/>
              </a:ext>
            </a:extLst>
          </p:cNvPr>
          <p:cNvPicPr>
            <a:picLocks noChangeAspect="1"/>
          </p:cNvPicPr>
          <p:nvPr/>
        </p:nvPicPr>
        <p:blipFill>
          <a:blip r:embed="rId5"/>
          <a:stretch>
            <a:fillRect/>
          </a:stretch>
        </p:blipFill>
        <p:spPr>
          <a:xfrm>
            <a:off x="6096000" y="2666190"/>
            <a:ext cx="2546200" cy="3396282"/>
          </a:xfrm>
          <a:prstGeom prst="rect">
            <a:avLst/>
          </a:prstGeom>
        </p:spPr>
      </p:pic>
      <p:sp>
        <p:nvSpPr>
          <p:cNvPr id="13" name="TextBox 12">
            <a:extLst>
              <a:ext uri="{FF2B5EF4-FFF2-40B4-BE49-F238E27FC236}">
                <a16:creationId xmlns:a16="http://schemas.microsoft.com/office/drawing/2014/main" id="{D2093642-080E-1B01-D45D-BC14A39A64A9}"/>
              </a:ext>
            </a:extLst>
          </p:cNvPr>
          <p:cNvSpPr txBox="1"/>
          <p:nvPr/>
        </p:nvSpPr>
        <p:spPr>
          <a:xfrm>
            <a:off x="9609331" y="2396562"/>
            <a:ext cx="1571387" cy="307777"/>
          </a:xfrm>
          <a:prstGeom prst="rect">
            <a:avLst/>
          </a:prstGeom>
          <a:solidFill>
            <a:schemeClr val="bg1"/>
          </a:solidFill>
        </p:spPr>
        <p:txBody>
          <a:bodyPr wrap="square" rtlCol="0">
            <a:spAutoFit/>
          </a:bodyPr>
          <a:lstStyle/>
          <a:p>
            <a:r>
              <a:rPr lang="en-GB" sz="1400" b="1"/>
              <a:t>Public Transport</a:t>
            </a:r>
          </a:p>
        </p:txBody>
      </p:sp>
      <p:pic>
        <p:nvPicPr>
          <p:cNvPr id="12" name="Picture 11" descr="A map of the united states&#10;&#10;AI-generated content may be incorrect.">
            <a:extLst>
              <a:ext uri="{FF2B5EF4-FFF2-40B4-BE49-F238E27FC236}">
                <a16:creationId xmlns:a16="http://schemas.microsoft.com/office/drawing/2014/main" id="{F95A4911-519C-6FF9-7968-933452E07E5E}"/>
              </a:ext>
            </a:extLst>
          </p:cNvPr>
          <p:cNvPicPr>
            <a:picLocks noChangeAspect="1"/>
          </p:cNvPicPr>
          <p:nvPr/>
        </p:nvPicPr>
        <p:blipFill>
          <a:blip r:embed="rId6"/>
          <a:stretch>
            <a:fillRect/>
          </a:stretch>
        </p:blipFill>
        <p:spPr>
          <a:xfrm>
            <a:off x="9121925" y="2626338"/>
            <a:ext cx="2546200" cy="3436134"/>
          </a:xfrm>
          <a:prstGeom prst="rect">
            <a:avLst/>
          </a:prstGeom>
        </p:spPr>
      </p:pic>
      <p:pic>
        <p:nvPicPr>
          <p:cNvPr id="15" name="Picture 14" descr="A group of blue rectangles with numbers&#10;&#10;AI-generated content may be incorrect.">
            <a:extLst>
              <a:ext uri="{FF2B5EF4-FFF2-40B4-BE49-F238E27FC236}">
                <a16:creationId xmlns:a16="http://schemas.microsoft.com/office/drawing/2014/main" id="{B6D01561-9383-AFF5-790E-331B95502F2B}"/>
              </a:ext>
            </a:extLst>
          </p:cNvPr>
          <p:cNvPicPr>
            <a:picLocks noChangeAspect="1"/>
          </p:cNvPicPr>
          <p:nvPr/>
        </p:nvPicPr>
        <p:blipFill>
          <a:blip r:embed="rId7"/>
          <a:stretch>
            <a:fillRect/>
          </a:stretch>
        </p:blipFill>
        <p:spPr>
          <a:xfrm>
            <a:off x="8556935" y="5678905"/>
            <a:ext cx="942540" cy="830997"/>
          </a:xfrm>
          <a:prstGeom prst="rect">
            <a:avLst/>
          </a:prstGeom>
        </p:spPr>
      </p:pic>
    </p:spTree>
    <p:extLst>
      <p:ext uri="{BB962C8B-B14F-4D97-AF65-F5344CB8AC3E}">
        <p14:creationId xmlns:p14="http://schemas.microsoft.com/office/powerpoint/2010/main" val="29235188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D02B6-93E7-C40D-1B4F-1B11D69F46EA}"/>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2D290690-8CDA-5FCE-EEE7-9C9C8FB82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36239E7D-0D4C-EC4B-FCCE-7468D712544A}"/>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Geographic Inequality</a:t>
            </a:r>
          </a:p>
        </p:txBody>
      </p:sp>
      <p:sp>
        <p:nvSpPr>
          <p:cNvPr id="13" name="TextBox 12">
            <a:extLst>
              <a:ext uri="{FF2B5EF4-FFF2-40B4-BE49-F238E27FC236}">
                <a16:creationId xmlns:a16="http://schemas.microsoft.com/office/drawing/2014/main" id="{9B6BC5F0-7BEB-1CF1-4430-783577DEB199}"/>
              </a:ext>
            </a:extLst>
          </p:cNvPr>
          <p:cNvSpPr txBox="1"/>
          <p:nvPr/>
        </p:nvSpPr>
        <p:spPr>
          <a:xfrm>
            <a:off x="411480" y="1008933"/>
            <a:ext cx="11119104" cy="830997"/>
          </a:xfrm>
          <a:prstGeom prst="rect">
            <a:avLst/>
          </a:prstGeom>
          <a:noFill/>
        </p:spPr>
        <p:txBody>
          <a:bodyPr wrap="square" rtlCol="0">
            <a:spAutoFit/>
          </a:bodyPr>
          <a:lstStyle/>
          <a:p>
            <a:r>
              <a:rPr lang="en-GB" sz="2400"/>
              <a:t>Disposable incomes across Lincolnshire vary considerably, with urban populations earning the lowest on average, after housing costs. </a:t>
            </a:r>
          </a:p>
        </p:txBody>
      </p:sp>
      <p:sp>
        <p:nvSpPr>
          <p:cNvPr id="14" name="TextBox 13">
            <a:extLst>
              <a:ext uri="{FF2B5EF4-FFF2-40B4-BE49-F238E27FC236}">
                <a16:creationId xmlns:a16="http://schemas.microsoft.com/office/drawing/2014/main" id="{7EEDC602-080B-4286-D660-42BA2B898EAD}"/>
              </a:ext>
            </a:extLst>
          </p:cNvPr>
          <p:cNvSpPr txBox="1"/>
          <p:nvPr/>
        </p:nvSpPr>
        <p:spPr>
          <a:xfrm>
            <a:off x="475488" y="6500527"/>
            <a:ext cx="9336024" cy="246221"/>
          </a:xfrm>
          <a:prstGeom prst="rect">
            <a:avLst/>
          </a:prstGeom>
          <a:noFill/>
        </p:spPr>
        <p:txBody>
          <a:bodyPr wrap="square" rtlCol="0">
            <a:spAutoFit/>
          </a:bodyPr>
          <a:lstStyle/>
          <a:p>
            <a:r>
              <a:rPr lang="en-GB" sz="1000"/>
              <a:t>Source: </a:t>
            </a:r>
            <a:r>
              <a:rPr lang="en-GB" sz="1000">
                <a:hlinkClick r:id="rId3"/>
              </a:rPr>
              <a:t>Households below average income (HBAI) statistics - GOV.UK</a:t>
            </a:r>
            <a:endParaRPr lang="en-GB" sz="1000"/>
          </a:p>
        </p:txBody>
      </p:sp>
      <p:pic>
        <p:nvPicPr>
          <p:cNvPr id="10" name="Picture 9" descr="A map of the united states&#10;&#10;AI-generated content may be incorrect.">
            <a:extLst>
              <a:ext uri="{FF2B5EF4-FFF2-40B4-BE49-F238E27FC236}">
                <a16:creationId xmlns:a16="http://schemas.microsoft.com/office/drawing/2014/main" id="{ECC926A2-1690-BAB7-33D2-44B024E451F4}"/>
              </a:ext>
            </a:extLst>
          </p:cNvPr>
          <p:cNvPicPr>
            <a:picLocks noChangeAspect="1"/>
          </p:cNvPicPr>
          <p:nvPr/>
        </p:nvPicPr>
        <p:blipFill>
          <a:blip r:embed="rId4"/>
          <a:stretch>
            <a:fillRect/>
          </a:stretch>
        </p:blipFill>
        <p:spPr>
          <a:xfrm>
            <a:off x="475488" y="2190200"/>
            <a:ext cx="3219507" cy="4310327"/>
          </a:xfrm>
          <a:prstGeom prst="rect">
            <a:avLst/>
          </a:prstGeom>
        </p:spPr>
      </p:pic>
      <p:pic>
        <p:nvPicPr>
          <p:cNvPr id="12" name="Picture 11" descr="A screenshot of a computer screen&#10;&#10;AI-generated content may be incorrect.">
            <a:extLst>
              <a:ext uri="{FF2B5EF4-FFF2-40B4-BE49-F238E27FC236}">
                <a16:creationId xmlns:a16="http://schemas.microsoft.com/office/drawing/2014/main" id="{97E66436-0746-BA08-857A-9DFBD4E14A11}"/>
              </a:ext>
            </a:extLst>
          </p:cNvPr>
          <p:cNvPicPr>
            <a:picLocks noChangeAspect="1"/>
          </p:cNvPicPr>
          <p:nvPr/>
        </p:nvPicPr>
        <p:blipFill>
          <a:blip r:embed="rId5"/>
          <a:stretch>
            <a:fillRect/>
          </a:stretch>
        </p:blipFill>
        <p:spPr>
          <a:xfrm>
            <a:off x="3694995" y="4712738"/>
            <a:ext cx="1199854" cy="1007020"/>
          </a:xfrm>
          <a:prstGeom prst="rect">
            <a:avLst/>
          </a:prstGeom>
        </p:spPr>
      </p:pic>
      <p:sp>
        <p:nvSpPr>
          <p:cNvPr id="15" name="TextBox 14">
            <a:extLst>
              <a:ext uri="{FF2B5EF4-FFF2-40B4-BE49-F238E27FC236}">
                <a16:creationId xmlns:a16="http://schemas.microsoft.com/office/drawing/2014/main" id="{AB8CD06B-0106-16DB-A98C-290FC72F5812}"/>
              </a:ext>
            </a:extLst>
          </p:cNvPr>
          <p:cNvSpPr txBox="1"/>
          <p:nvPr/>
        </p:nvSpPr>
        <p:spPr>
          <a:xfrm>
            <a:off x="411480" y="1778026"/>
            <a:ext cx="3356956" cy="523220"/>
          </a:xfrm>
          <a:prstGeom prst="rect">
            <a:avLst/>
          </a:prstGeom>
          <a:noFill/>
        </p:spPr>
        <p:txBody>
          <a:bodyPr wrap="square" rtlCol="0">
            <a:spAutoFit/>
          </a:bodyPr>
          <a:lstStyle/>
          <a:p>
            <a:r>
              <a:rPr lang="en-GB" sz="1400" u="sng">
                <a:solidFill>
                  <a:schemeClr val="accent1"/>
                </a:solidFill>
              </a:rPr>
              <a:t>Mean net household income after housing costs, by MSOA (FYE 2024)</a:t>
            </a:r>
          </a:p>
        </p:txBody>
      </p:sp>
      <p:sp>
        <p:nvSpPr>
          <p:cNvPr id="23" name="TextBox 22">
            <a:extLst>
              <a:ext uri="{FF2B5EF4-FFF2-40B4-BE49-F238E27FC236}">
                <a16:creationId xmlns:a16="http://schemas.microsoft.com/office/drawing/2014/main" id="{28633A65-C547-6827-A9CA-B2E5590042AB}"/>
              </a:ext>
            </a:extLst>
          </p:cNvPr>
          <p:cNvSpPr txBox="1"/>
          <p:nvPr/>
        </p:nvSpPr>
        <p:spPr>
          <a:xfrm>
            <a:off x="6639314" y="4213739"/>
            <a:ext cx="870858" cy="338554"/>
          </a:xfrm>
          <a:prstGeom prst="rect">
            <a:avLst/>
          </a:prstGeom>
          <a:noFill/>
        </p:spPr>
        <p:txBody>
          <a:bodyPr wrap="square" rtlCol="0">
            <a:spAutoFit/>
          </a:bodyPr>
          <a:lstStyle/>
          <a:p>
            <a:r>
              <a:rPr lang="en-GB" sz="1600"/>
              <a:t>Lincoln</a:t>
            </a:r>
          </a:p>
        </p:txBody>
      </p:sp>
      <p:pic>
        <p:nvPicPr>
          <p:cNvPr id="31" name="Picture 30" descr="A row of blue rectangles&#10;&#10;AI-generated content may be incorrect.">
            <a:extLst>
              <a:ext uri="{FF2B5EF4-FFF2-40B4-BE49-F238E27FC236}">
                <a16:creationId xmlns:a16="http://schemas.microsoft.com/office/drawing/2014/main" id="{BD4B0A22-E938-E78D-D39A-BB8C2F363FFF}"/>
              </a:ext>
            </a:extLst>
          </p:cNvPr>
          <p:cNvPicPr>
            <a:picLocks noChangeAspect="1"/>
          </p:cNvPicPr>
          <p:nvPr/>
        </p:nvPicPr>
        <p:blipFill>
          <a:blip r:embed="rId6"/>
          <a:stretch>
            <a:fillRect/>
          </a:stretch>
        </p:blipFill>
        <p:spPr>
          <a:xfrm>
            <a:off x="5343421" y="2301246"/>
            <a:ext cx="6373091" cy="3236521"/>
          </a:xfrm>
          <a:prstGeom prst="rect">
            <a:avLst/>
          </a:prstGeom>
        </p:spPr>
      </p:pic>
      <p:sp>
        <p:nvSpPr>
          <p:cNvPr id="2" name="TextBox 1">
            <a:extLst>
              <a:ext uri="{FF2B5EF4-FFF2-40B4-BE49-F238E27FC236}">
                <a16:creationId xmlns:a16="http://schemas.microsoft.com/office/drawing/2014/main" id="{B3AD8635-7D98-190C-CAD9-DCF09A346018}"/>
              </a:ext>
            </a:extLst>
          </p:cNvPr>
          <p:cNvSpPr txBox="1"/>
          <p:nvPr/>
        </p:nvSpPr>
        <p:spPr>
          <a:xfrm>
            <a:off x="5310460" y="1778026"/>
            <a:ext cx="6220123" cy="523220"/>
          </a:xfrm>
          <a:prstGeom prst="rect">
            <a:avLst/>
          </a:prstGeom>
          <a:noFill/>
        </p:spPr>
        <p:txBody>
          <a:bodyPr wrap="square" rtlCol="0">
            <a:spAutoFit/>
          </a:bodyPr>
          <a:lstStyle/>
          <a:p>
            <a:r>
              <a:rPr lang="en-GB" sz="1400" u="sng">
                <a:solidFill>
                  <a:schemeClr val="accent1"/>
                </a:solidFill>
              </a:rPr>
              <a:t>MSOA count by net household income after housing costs (FYE 2024), by Local Authority District</a:t>
            </a:r>
          </a:p>
        </p:txBody>
      </p:sp>
    </p:spTree>
    <p:extLst>
      <p:ext uri="{BB962C8B-B14F-4D97-AF65-F5344CB8AC3E}">
        <p14:creationId xmlns:p14="http://schemas.microsoft.com/office/powerpoint/2010/main" val="9585704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C4486-A681-77B5-65C2-99A3D39FD579}"/>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F75AC492-EE7E-A099-0676-E8DDACA2A7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9ADC20FD-FBA3-8456-F912-CE984DB2F10B}"/>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Geographic Inequality</a:t>
            </a:r>
          </a:p>
        </p:txBody>
      </p:sp>
      <p:sp>
        <p:nvSpPr>
          <p:cNvPr id="50" name="TextBox 49">
            <a:extLst>
              <a:ext uri="{FF2B5EF4-FFF2-40B4-BE49-F238E27FC236}">
                <a16:creationId xmlns:a16="http://schemas.microsoft.com/office/drawing/2014/main" id="{58AC24A4-9E0A-08BF-252C-CE0757341B55}"/>
              </a:ext>
            </a:extLst>
          </p:cNvPr>
          <p:cNvSpPr txBox="1"/>
          <p:nvPr/>
        </p:nvSpPr>
        <p:spPr>
          <a:xfrm>
            <a:off x="411480" y="1008934"/>
            <a:ext cx="11119104" cy="830997"/>
          </a:xfrm>
          <a:prstGeom prst="rect">
            <a:avLst/>
          </a:prstGeom>
          <a:noFill/>
        </p:spPr>
        <p:txBody>
          <a:bodyPr wrap="square" rtlCol="0">
            <a:spAutoFit/>
          </a:bodyPr>
          <a:lstStyle/>
          <a:p>
            <a:r>
              <a:rPr lang="en-GB" sz="2400"/>
              <a:t>Lincolnshire has a lower proportion of people with level 4 qualifications than across England, and high concentrations of people with no qualifications in coastal areas. </a:t>
            </a:r>
          </a:p>
        </p:txBody>
      </p:sp>
      <p:sp>
        <p:nvSpPr>
          <p:cNvPr id="51" name="TextBox 50">
            <a:extLst>
              <a:ext uri="{FF2B5EF4-FFF2-40B4-BE49-F238E27FC236}">
                <a16:creationId xmlns:a16="http://schemas.microsoft.com/office/drawing/2014/main" id="{8BCAA620-B32C-AD38-D7C9-3C0B8FD0C000}"/>
              </a:ext>
            </a:extLst>
          </p:cNvPr>
          <p:cNvSpPr txBox="1"/>
          <p:nvPr/>
        </p:nvSpPr>
        <p:spPr>
          <a:xfrm>
            <a:off x="475488" y="6500527"/>
            <a:ext cx="9336024" cy="246221"/>
          </a:xfrm>
          <a:prstGeom prst="rect">
            <a:avLst/>
          </a:prstGeom>
          <a:noFill/>
        </p:spPr>
        <p:txBody>
          <a:bodyPr wrap="square" rtlCol="0">
            <a:spAutoFit/>
          </a:bodyPr>
          <a:lstStyle/>
          <a:p>
            <a:r>
              <a:rPr lang="en-GB" sz="1000"/>
              <a:t>Source: ONS Census 2021</a:t>
            </a:r>
          </a:p>
        </p:txBody>
      </p:sp>
      <p:pic>
        <p:nvPicPr>
          <p:cNvPr id="6" name="Picture 5" descr="A map of a country&#10;&#10;AI-generated content may be incorrect.">
            <a:extLst>
              <a:ext uri="{FF2B5EF4-FFF2-40B4-BE49-F238E27FC236}">
                <a16:creationId xmlns:a16="http://schemas.microsoft.com/office/drawing/2014/main" id="{A7B448F8-5B17-B1E4-3796-6DE79F031B45}"/>
              </a:ext>
            </a:extLst>
          </p:cNvPr>
          <p:cNvPicPr>
            <a:picLocks noChangeAspect="1"/>
          </p:cNvPicPr>
          <p:nvPr/>
        </p:nvPicPr>
        <p:blipFill>
          <a:blip r:embed="rId3"/>
          <a:srcRect t="1638"/>
          <a:stretch>
            <a:fillRect/>
          </a:stretch>
        </p:blipFill>
        <p:spPr>
          <a:xfrm>
            <a:off x="796499" y="2222669"/>
            <a:ext cx="3167977" cy="4277858"/>
          </a:xfrm>
          <a:prstGeom prst="snip2SameRect">
            <a:avLst>
              <a:gd name="adj1" fmla="val 20818"/>
              <a:gd name="adj2" fmla="val 0"/>
            </a:avLst>
          </a:prstGeom>
        </p:spPr>
      </p:pic>
      <p:pic>
        <p:nvPicPr>
          <p:cNvPr id="9" name="Picture 8" descr="A chart of green and black numbers&#10;&#10;AI-generated content may be incorrect.">
            <a:extLst>
              <a:ext uri="{FF2B5EF4-FFF2-40B4-BE49-F238E27FC236}">
                <a16:creationId xmlns:a16="http://schemas.microsoft.com/office/drawing/2014/main" id="{C090636A-CC01-4251-875C-778E90512F4B}"/>
              </a:ext>
            </a:extLst>
          </p:cNvPr>
          <p:cNvPicPr>
            <a:picLocks noChangeAspect="1"/>
          </p:cNvPicPr>
          <p:nvPr/>
        </p:nvPicPr>
        <p:blipFill>
          <a:blip r:embed="rId4"/>
          <a:stretch>
            <a:fillRect/>
          </a:stretch>
        </p:blipFill>
        <p:spPr>
          <a:xfrm>
            <a:off x="3942077" y="4603267"/>
            <a:ext cx="967045" cy="947055"/>
          </a:xfrm>
          <a:prstGeom prst="rect">
            <a:avLst/>
          </a:prstGeom>
        </p:spPr>
      </p:pic>
      <p:sp>
        <p:nvSpPr>
          <p:cNvPr id="7" name="TextBox 6">
            <a:extLst>
              <a:ext uri="{FF2B5EF4-FFF2-40B4-BE49-F238E27FC236}">
                <a16:creationId xmlns:a16="http://schemas.microsoft.com/office/drawing/2014/main" id="{66C5BAF4-B340-F7FF-0210-367C16145341}"/>
              </a:ext>
            </a:extLst>
          </p:cNvPr>
          <p:cNvSpPr txBox="1"/>
          <p:nvPr/>
        </p:nvSpPr>
        <p:spPr>
          <a:xfrm>
            <a:off x="475488" y="1804191"/>
            <a:ext cx="4110554" cy="523220"/>
          </a:xfrm>
          <a:prstGeom prst="rect">
            <a:avLst/>
          </a:prstGeom>
          <a:noFill/>
        </p:spPr>
        <p:txBody>
          <a:bodyPr wrap="square" rtlCol="0">
            <a:spAutoFit/>
          </a:bodyPr>
          <a:lstStyle/>
          <a:p>
            <a:r>
              <a:rPr lang="en-GB" sz="1400" u="sng">
                <a:solidFill>
                  <a:schemeClr val="accent1"/>
                </a:solidFill>
              </a:rPr>
              <a:t>Percent of population over 16 years old with no qualifications, 2021</a:t>
            </a:r>
          </a:p>
        </p:txBody>
      </p:sp>
      <p:sp>
        <p:nvSpPr>
          <p:cNvPr id="21" name="TextBox 20">
            <a:extLst>
              <a:ext uri="{FF2B5EF4-FFF2-40B4-BE49-F238E27FC236}">
                <a16:creationId xmlns:a16="http://schemas.microsoft.com/office/drawing/2014/main" id="{B16DF3BB-49EE-FF7E-9202-ACE76B70F748}"/>
              </a:ext>
            </a:extLst>
          </p:cNvPr>
          <p:cNvSpPr txBox="1"/>
          <p:nvPr/>
        </p:nvSpPr>
        <p:spPr>
          <a:xfrm>
            <a:off x="6096000" y="1804191"/>
            <a:ext cx="4110554" cy="523220"/>
          </a:xfrm>
          <a:prstGeom prst="rect">
            <a:avLst/>
          </a:prstGeom>
          <a:noFill/>
        </p:spPr>
        <p:txBody>
          <a:bodyPr wrap="square" rtlCol="0">
            <a:spAutoFit/>
          </a:bodyPr>
          <a:lstStyle/>
          <a:p>
            <a:r>
              <a:rPr lang="en-GB" sz="1400" u="sng">
                <a:solidFill>
                  <a:schemeClr val="accent1"/>
                </a:solidFill>
              </a:rPr>
              <a:t>Percent of population over 16 years old with no qualifications, 2021</a:t>
            </a:r>
          </a:p>
        </p:txBody>
      </p:sp>
      <p:pic>
        <p:nvPicPr>
          <p:cNvPr id="10" name="Picture 9" descr="A blue bar graph with black text&#10;&#10;AI-generated content may be incorrect.">
            <a:extLst>
              <a:ext uri="{FF2B5EF4-FFF2-40B4-BE49-F238E27FC236}">
                <a16:creationId xmlns:a16="http://schemas.microsoft.com/office/drawing/2014/main" id="{66641CD7-149C-7467-51F5-46574CD6A234}"/>
              </a:ext>
            </a:extLst>
          </p:cNvPr>
          <p:cNvPicPr>
            <a:picLocks noChangeAspect="1"/>
          </p:cNvPicPr>
          <p:nvPr/>
        </p:nvPicPr>
        <p:blipFill>
          <a:blip r:embed="rId5"/>
          <a:stretch>
            <a:fillRect/>
          </a:stretch>
        </p:blipFill>
        <p:spPr>
          <a:xfrm>
            <a:off x="5691876" y="2485944"/>
            <a:ext cx="6166749" cy="3184267"/>
          </a:xfrm>
          <a:prstGeom prst="rect">
            <a:avLst/>
          </a:prstGeom>
        </p:spPr>
      </p:pic>
      <p:pic>
        <p:nvPicPr>
          <p:cNvPr id="12" name="Picture 11" descr="A close up of a logo&#10;&#10;AI-generated content may be incorrect.">
            <a:extLst>
              <a:ext uri="{FF2B5EF4-FFF2-40B4-BE49-F238E27FC236}">
                <a16:creationId xmlns:a16="http://schemas.microsoft.com/office/drawing/2014/main" id="{E474ED4E-247B-FF06-E1BE-953DC958CA2A}"/>
              </a:ext>
            </a:extLst>
          </p:cNvPr>
          <p:cNvPicPr>
            <a:picLocks noChangeAspect="1"/>
          </p:cNvPicPr>
          <p:nvPr/>
        </p:nvPicPr>
        <p:blipFill>
          <a:blip r:embed="rId6"/>
          <a:stretch>
            <a:fillRect/>
          </a:stretch>
        </p:blipFill>
        <p:spPr>
          <a:xfrm>
            <a:off x="7359282" y="2264047"/>
            <a:ext cx="1583989" cy="243292"/>
          </a:xfrm>
          <a:prstGeom prst="rect">
            <a:avLst/>
          </a:prstGeom>
        </p:spPr>
      </p:pic>
    </p:spTree>
    <p:extLst>
      <p:ext uri="{BB962C8B-B14F-4D97-AF65-F5344CB8AC3E}">
        <p14:creationId xmlns:p14="http://schemas.microsoft.com/office/powerpoint/2010/main" val="40351024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61CC8-7FFF-0D97-12F2-F1AD6C1C2926}"/>
            </a:ext>
          </a:extLst>
        </p:cNvPr>
        <p:cNvGrpSpPr/>
        <p:nvPr/>
      </p:nvGrpSpPr>
      <p:grpSpPr>
        <a:xfrm>
          <a:off x="0" y="0"/>
          <a:ext cx="0" cy="0"/>
          <a:chOff x="0" y="0"/>
          <a:chExt cx="0" cy="0"/>
        </a:xfrm>
      </p:grpSpPr>
      <p:pic>
        <p:nvPicPr>
          <p:cNvPr id="4" name="Picture 3" descr="A black and yellow text&#10;&#10;AI-generated content may be incorrect.">
            <a:extLst>
              <a:ext uri="{FF2B5EF4-FFF2-40B4-BE49-F238E27FC236}">
                <a16:creationId xmlns:a16="http://schemas.microsoft.com/office/drawing/2014/main" id="{C195985D-6EAE-621B-894F-EEA7F64DB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AE7B0BCC-AF61-2CB9-7F7B-2A467A2F1C55}"/>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latin typeface="+mj-lt"/>
              </a:rPr>
              <a:t>Preventable premature mortality</a:t>
            </a:r>
          </a:p>
        </p:txBody>
      </p:sp>
      <p:sp>
        <p:nvSpPr>
          <p:cNvPr id="50" name="TextBox 49">
            <a:extLst>
              <a:ext uri="{FF2B5EF4-FFF2-40B4-BE49-F238E27FC236}">
                <a16:creationId xmlns:a16="http://schemas.microsoft.com/office/drawing/2014/main" id="{EC1529F3-30B9-25D0-4A48-8FBF263AC923}"/>
              </a:ext>
            </a:extLst>
          </p:cNvPr>
          <p:cNvSpPr txBox="1"/>
          <p:nvPr/>
        </p:nvSpPr>
        <p:spPr>
          <a:xfrm>
            <a:off x="411480" y="1008934"/>
            <a:ext cx="11119104" cy="830997"/>
          </a:xfrm>
          <a:prstGeom prst="rect">
            <a:avLst/>
          </a:prstGeom>
          <a:noFill/>
        </p:spPr>
        <p:txBody>
          <a:bodyPr wrap="square" rtlCol="0">
            <a:spAutoFit/>
          </a:bodyPr>
          <a:lstStyle/>
          <a:p>
            <a:r>
              <a:rPr lang="en-GB" sz="2400"/>
              <a:t>Lincolnshire has higher preventable mortality than England, and many of its statistical neighbours, but is similar to other regions in the East Midlands.</a:t>
            </a:r>
          </a:p>
        </p:txBody>
      </p:sp>
      <p:sp>
        <p:nvSpPr>
          <p:cNvPr id="51" name="TextBox 50">
            <a:extLst>
              <a:ext uri="{FF2B5EF4-FFF2-40B4-BE49-F238E27FC236}">
                <a16:creationId xmlns:a16="http://schemas.microsoft.com/office/drawing/2014/main" id="{E4E354E8-B2A2-18D2-B395-6A2CA3ECFB97}"/>
              </a:ext>
            </a:extLst>
          </p:cNvPr>
          <p:cNvSpPr txBox="1"/>
          <p:nvPr/>
        </p:nvSpPr>
        <p:spPr>
          <a:xfrm>
            <a:off x="475488" y="6500527"/>
            <a:ext cx="9336024" cy="246221"/>
          </a:xfrm>
          <a:prstGeom prst="rect">
            <a:avLst/>
          </a:prstGeom>
          <a:noFill/>
        </p:spPr>
        <p:txBody>
          <a:bodyPr wrap="square" rtlCol="0">
            <a:spAutoFit/>
          </a:bodyPr>
          <a:lstStyle/>
          <a:p>
            <a:r>
              <a:rPr lang="en-GB" sz="1000"/>
              <a:t>Source: Fingertips, OHID, based on Office for National Statistics data</a:t>
            </a:r>
          </a:p>
        </p:txBody>
      </p:sp>
      <p:grpSp>
        <p:nvGrpSpPr>
          <p:cNvPr id="7" name="Group 6">
            <a:extLst>
              <a:ext uri="{FF2B5EF4-FFF2-40B4-BE49-F238E27FC236}">
                <a16:creationId xmlns:a16="http://schemas.microsoft.com/office/drawing/2014/main" id="{8CB27084-87B8-8E08-022F-2F22143C985B}"/>
              </a:ext>
            </a:extLst>
          </p:cNvPr>
          <p:cNvGrpSpPr/>
          <p:nvPr/>
        </p:nvGrpSpPr>
        <p:grpSpPr>
          <a:xfrm>
            <a:off x="475488" y="2158782"/>
            <a:ext cx="9234256" cy="4022894"/>
            <a:chOff x="3895344" y="2276930"/>
            <a:chExt cx="7339584" cy="3197482"/>
          </a:xfrm>
        </p:grpSpPr>
        <p:pic>
          <p:nvPicPr>
            <p:cNvPr id="3" name="Picture 2" descr="A screenshot of a graph&#10;&#10;AI-generated content may be incorrect.">
              <a:extLst>
                <a:ext uri="{FF2B5EF4-FFF2-40B4-BE49-F238E27FC236}">
                  <a16:creationId xmlns:a16="http://schemas.microsoft.com/office/drawing/2014/main" id="{6FE1439B-16CE-1809-15F9-58CCC4619A8E}"/>
                </a:ext>
              </a:extLst>
            </p:cNvPr>
            <p:cNvPicPr>
              <a:picLocks noChangeAspect="1"/>
            </p:cNvPicPr>
            <p:nvPr/>
          </p:nvPicPr>
          <p:blipFill>
            <a:blip r:embed="rId3"/>
            <a:srcRect r="83115"/>
            <a:stretch>
              <a:fillRect/>
            </a:stretch>
          </p:blipFill>
          <p:spPr>
            <a:xfrm>
              <a:off x="3895344" y="2276930"/>
              <a:ext cx="1417320" cy="3197482"/>
            </a:xfrm>
            <a:prstGeom prst="rect">
              <a:avLst/>
            </a:prstGeom>
          </p:spPr>
        </p:pic>
        <p:pic>
          <p:nvPicPr>
            <p:cNvPr id="6" name="Picture 5" descr="A screenshot of a graph&#10;&#10;AI-generated content may be incorrect.">
              <a:extLst>
                <a:ext uri="{FF2B5EF4-FFF2-40B4-BE49-F238E27FC236}">
                  <a16:creationId xmlns:a16="http://schemas.microsoft.com/office/drawing/2014/main" id="{626423AC-FD87-17C4-3651-947DD43EC22C}"/>
                </a:ext>
              </a:extLst>
            </p:cNvPr>
            <p:cNvPicPr>
              <a:picLocks noChangeAspect="1"/>
            </p:cNvPicPr>
            <p:nvPr/>
          </p:nvPicPr>
          <p:blipFill>
            <a:blip r:embed="rId3"/>
            <a:srcRect l="29448"/>
            <a:stretch>
              <a:fillRect/>
            </a:stretch>
          </p:blipFill>
          <p:spPr>
            <a:xfrm>
              <a:off x="5312664" y="2276930"/>
              <a:ext cx="5922264" cy="3197482"/>
            </a:xfrm>
            <a:prstGeom prst="rect">
              <a:avLst/>
            </a:prstGeom>
          </p:spPr>
        </p:pic>
      </p:grpSp>
      <p:sp>
        <p:nvSpPr>
          <p:cNvPr id="9" name="TextBox 8">
            <a:extLst>
              <a:ext uri="{FF2B5EF4-FFF2-40B4-BE49-F238E27FC236}">
                <a16:creationId xmlns:a16="http://schemas.microsoft.com/office/drawing/2014/main" id="{7841EB42-82D0-AF9D-3ABD-B8D9918EA701}"/>
              </a:ext>
            </a:extLst>
          </p:cNvPr>
          <p:cNvSpPr txBox="1"/>
          <p:nvPr/>
        </p:nvSpPr>
        <p:spPr>
          <a:xfrm>
            <a:off x="475487" y="1839931"/>
            <a:ext cx="9747505" cy="307777"/>
          </a:xfrm>
          <a:prstGeom prst="rect">
            <a:avLst/>
          </a:prstGeom>
          <a:solidFill>
            <a:schemeClr val="bg1"/>
          </a:solidFill>
        </p:spPr>
        <p:txBody>
          <a:bodyPr wrap="square" rtlCol="0">
            <a:spAutoFit/>
          </a:bodyPr>
          <a:lstStyle/>
          <a:p>
            <a:r>
              <a:rPr lang="en-GB" sz="1400" u="sng">
                <a:solidFill>
                  <a:schemeClr val="accent1"/>
                </a:solidFill>
              </a:rPr>
              <a:t>Under 75 mortality rate from causes considered preventable (1 year range - 2024), Directly standardised rate per 100,000</a:t>
            </a:r>
          </a:p>
        </p:txBody>
      </p:sp>
      <p:sp>
        <p:nvSpPr>
          <p:cNvPr id="13" name="Rectangle 12">
            <a:extLst>
              <a:ext uri="{FF2B5EF4-FFF2-40B4-BE49-F238E27FC236}">
                <a16:creationId xmlns:a16="http://schemas.microsoft.com/office/drawing/2014/main" id="{B40B09E0-288F-4B9D-6AD3-345F110451CE}"/>
              </a:ext>
            </a:extLst>
          </p:cNvPr>
          <p:cNvSpPr/>
          <p:nvPr/>
        </p:nvSpPr>
        <p:spPr>
          <a:xfrm>
            <a:off x="475487" y="3300984"/>
            <a:ext cx="9234257" cy="198000"/>
          </a:xfrm>
          <a:prstGeom prst="rect">
            <a:avLst/>
          </a:prstGeom>
          <a:no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76994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142C7-C5A1-5F70-96E2-6C886D739436}"/>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CF305383-2426-2364-3260-8CCD3F8DC426}"/>
              </a:ext>
            </a:extLst>
          </p:cNvPr>
          <p:cNvSpPr txBox="1"/>
          <p:nvPr/>
        </p:nvSpPr>
        <p:spPr>
          <a:xfrm>
            <a:off x="470682" y="1740756"/>
            <a:ext cx="4110554" cy="523220"/>
          </a:xfrm>
          <a:prstGeom prst="rect">
            <a:avLst/>
          </a:prstGeom>
          <a:solidFill>
            <a:schemeClr val="bg1"/>
          </a:solidFill>
        </p:spPr>
        <p:txBody>
          <a:bodyPr wrap="square" rtlCol="0">
            <a:spAutoFit/>
          </a:bodyPr>
          <a:lstStyle/>
          <a:p>
            <a:r>
              <a:rPr lang="en-GB" sz="1400" u="sng">
                <a:solidFill>
                  <a:schemeClr val="accent1"/>
                </a:solidFill>
              </a:rPr>
              <a:t>Percent of registered patients currently smoking, 2025</a:t>
            </a:r>
          </a:p>
        </p:txBody>
      </p:sp>
      <p:pic>
        <p:nvPicPr>
          <p:cNvPr id="4" name="Picture 3" descr="A black and yellow text&#10;&#10;AI-generated content may be incorrect.">
            <a:extLst>
              <a:ext uri="{FF2B5EF4-FFF2-40B4-BE49-F238E27FC236}">
                <a16:creationId xmlns:a16="http://schemas.microsoft.com/office/drawing/2014/main" id="{723A549A-F2F6-C8CA-0071-D1F3AC8A4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C6B64C07-318F-FBC6-CE4D-53701A31147E}"/>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Distribution of risk factors</a:t>
            </a:r>
          </a:p>
        </p:txBody>
      </p:sp>
      <p:sp>
        <p:nvSpPr>
          <p:cNvPr id="50" name="TextBox 49">
            <a:extLst>
              <a:ext uri="{FF2B5EF4-FFF2-40B4-BE49-F238E27FC236}">
                <a16:creationId xmlns:a16="http://schemas.microsoft.com/office/drawing/2014/main" id="{B2E0250A-041E-4C11-9C5C-8B40CD615C59}"/>
              </a:ext>
            </a:extLst>
          </p:cNvPr>
          <p:cNvSpPr txBox="1"/>
          <p:nvPr/>
        </p:nvSpPr>
        <p:spPr>
          <a:xfrm>
            <a:off x="411480" y="1008934"/>
            <a:ext cx="11119104" cy="707886"/>
          </a:xfrm>
          <a:prstGeom prst="rect">
            <a:avLst/>
          </a:prstGeom>
          <a:noFill/>
        </p:spPr>
        <p:txBody>
          <a:bodyPr wrap="square" rtlCol="0">
            <a:spAutoFit/>
          </a:bodyPr>
          <a:lstStyle/>
          <a:p>
            <a:r>
              <a:rPr lang="en-GB" sz="2000"/>
              <a:t>Smoking is most prevalent in Lincolnshire’s coastal and deprived urban areas, with moderately high levels in deprived rural communities, and the lowest rates in less deprived rural areas.</a:t>
            </a:r>
          </a:p>
        </p:txBody>
      </p:sp>
      <p:sp>
        <p:nvSpPr>
          <p:cNvPr id="51" name="TextBox 50">
            <a:extLst>
              <a:ext uri="{FF2B5EF4-FFF2-40B4-BE49-F238E27FC236}">
                <a16:creationId xmlns:a16="http://schemas.microsoft.com/office/drawing/2014/main" id="{C1CB017F-6EEC-11B5-D88C-5F659837B015}"/>
              </a:ext>
            </a:extLst>
          </p:cNvPr>
          <p:cNvSpPr txBox="1"/>
          <p:nvPr/>
        </p:nvSpPr>
        <p:spPr>
          <a:xfrm>
            <a:off x="475488" y="6427375"/>
            <a:ext cx="9336024" cy="246221"/>
          </a:xfrm>
          <a:prstGeom prst="rect">
            <a:avLst/>
          </a:prstGeom>
          <a:noFill/>
        </p:spPr>
        <p:txBody>
          <a:bodyPr wrap="square" rtlCol="0">
            <a:spAutoFit/>
          </a:bodyPr>
          <a:lstStyle/>
          <a:p>
            <a:r>
              <a:rPr lang="en-GB" sz="1000"/>
              <a:t>Source: Lincolnshire ICS Joined Intelligence Dataset, NHS Lincolnshire ICB (Reporting period: Dec 2024- Nov 2025). English Indices of Multiple Deprivation 2025.</a:t>
            </a:r>
          </a:p>
        </p:txBody>
      </p:sp>
      <p:pic>
        <p:nvPicPr>
          <p:cNvPr id="3" name="Picture 2" descr="A map of a country&#10;&#10;AI-generated content may be incorrect.">
            <a:extLst>
              <a:ext uri="{FF2B5EF4-FFF2-40B4-BE49-F238E27FC236}">
                <a16:creationId xmlns:a16="http://schemas.microsoft.com/office/drawing/2014/main" id="{FA5B302C-376C-08D8-0B3C-8EAFF4211E90}"/>
              </a:ext>
            </a:extLst>
          </p:cNvPr>
          <p:cNvPicPr>
            <a:picLocks noChangeAspect="1"/>
          </p:cNvPicPr>
          <p:nvPr/>
        </p:nvPicPr>
        <p:blipFill>
          <a:blip r:embed="rId4"/>
          <a:stretch>
            <a:fillRect/>
          </a:stretch>
        </p:blipFill>
        <p:spPr>
          <a:xfrm>
            <a:off x="498390" y="1970846"/>
            <a:ext cx="3216587" cy="4244109"/>
          </a:xfrm>
          <a:prstGeom prst="snip2SameRect">
            <a:avLst>
              <a:gd name="adj1" fmla="val 27004"/>
              <a:gd name="adj2" fmla="val 0"/>
            </a:avLst>
          </a:prstGeom>
        </p:spPr>
      </p:pic>
      <p:pic>
        <p:nvPicPr>
          <p:cNvPr id="7" name="Picture 6" descr="A chart of percentages with numbers&#10;&#10;AI-generated content may be incorrect.">
            <a:extLst>
              <a:ext uri="{FF2B5EF4-FFF2-40B4-BE49-F238E27FC236}">
                <a16:creationId xmlns:a16="http://schemas.microsoft.com/office/drawing/2014/main" id="{185D0FA0-3DF5-2C30-CB5E-97191A1B5EAF}"/>
              </a:ext>
            </a:extLst>
          </p:cNvPr>
          <p:cNvPicPr>
            <a:picLocks noChangeAspect="1"/>
          </p:cNvPicPr>
          <p:nvPr/>
        </p:nvPicPr>
        <p:blipFill>
          <a:blip r:embed="rId5"/>
          <a:stretch>
            <a:fillRect/>
          </a:stretch>
        </p:blipFill>
        <p:spPr>
          <a:xfrm>
            <a:off x="3687238" y="4479174"/>
            <a:ext cx="1132481" cy="996081"/>
          </a:xfrm>
          <a:prstGeom prst="rect">
            <a:avLst/>
          </a:prstGeom>
        </p:spPr>
      </p:pic>
      <p:sp>
        <p:nvSpPr>
          <p:cNvPr id="8" name="AutoShape 2">
            <a:extLst>
              <a:ext uri="{FF2B5EF4-FFF2-40B4-BE49-F238E27FC236}">
                <a16:creationId xmlns:a16="http://schemas.microsoft.com/office/drawing/2014/main" id="{EADC3A58-BD67-9AF8-36F0-E298BA9FDEB0}"/>
              </a:ext>
            </a:extLst>
          </p:cNvPr>
          <p:cNvSpPr>
            <a:spLocks noChangeAspect="1" noChangeArrowheads="1"/>
          </p:cNvSpPr>
          <p:nvPr/>
        </p:nvSpPr>
        <p:spPr bwMode="auto">
          <a:xfrm>
            <a:off x="5943600" y="3276600"/>
            <a:ext cx="4105564" cy="41055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TextBox 19">
            <a:extLst>
              <a:ext uri="{FF2B5EF4-FFF2-40B4-BE49-F238E27FC236}">
                <a16:creationId xmlns:a16="http://schemas.microsoft.com/office/drawing/2014/main" id="{68BB5940-DC12-66D8-1976-2135DB4008C7}"/>
              </a:ext>
            </a:extLst>
          </p:cNvPr>
          <p:cNvSpPr txBox="1"/>
          <p:nvPr/>
        </p:nvSpPr>
        <p:spPr>
          <a:xfrm>
            <a:off x="5705116" y="1740756"/>
            <a:ext cx="5581719" cy="523220"/>
          </a:xfrm>
          <a:prstGeom prst="rect">
            <a:avLst/>
          </a:prstGeom>
          <a:solidFill>
            <a:schemeClr val="bg1"/>
          </a:solidFill>
        </p:spPr>
        <p:txBody>
          <a:bodyPr wrap="square" rtlCol="0">
            <a:spAutoFit/>
          </a:bodyPr>
          <a:lstStyle/>
          <a:p>
            <a:r>
              <a:rPr lang="en-GB" sz="1400" u="sng">
                <a:solidFill>
                  <a:schemeClr val="accent1"/>
                </a:solidFill>
              </a:rPr>
              <a:t>Lincolnshire LSOAs by deprivation score and smoking prevalence, 2025</a:t>
            </a:r>
          </a:p>
        </p:txBody>
      </p:sp>
      <p:pic>
        <p:nvPicPr>
          <p:cNvPr id="17" name="Picture 16">
            <a:extLst>
              <a:ext uri="{FF2B5EF4-FFF2-40B4-BE49-F238E27FC236}">
                <a16:creationId xmlns:a16="http://schemas.microsoft.com/office/drawing/2014/main" id="{29E7AE25-61F9-A4B0-B7A5-CC1489BD3B7B}"/>
              </a:ext>
            </a:extLst>
          </p:cNvPr>
          <p:cNvPicPr>
            <a:picLocks noChangeAspect="1"/>
          </p:cNvPicPr>
          <p:nvPr/>
        </p:nvPicPr>
        <p:blipFill>
          <a:blip r:embed="rId6"/>
          <a:stretch>
            <a:fillRect/>
          </a:stretch>
        </p:blipFill>
        <p:spPr>
          <a:xfrm>
            <a:off x="5762178" y="2263976"/>
            <a:ext cx="5358404" cy="3809326"/>
          </a:xfrm>
          <a:prstGeom prst="rect">
            <a:avLst/>
          </a:prstGeom>
          <a:ln>
            <a:solidFill>
              <a:schemeClr val="bg1">
                <a:lumMod val="85000"/>
              </a:schemeClr>
            </a:solidFill>
          </a:ln>
        </p:spPr>
      </p:pic>
    </p:spTree>
    <p:extLst>
      <p:ext uri="{BB962C8B-B14F-4D97-AF65-F5344CB8AC3E}">
        <p14:creationId xmlns:p14="http://schemas.microsoft.com/office/powerpoint/2010/main" val="1986595365"/>
      </p:ext>
    </p:extLst>
  </p:cSld>
  <p:clrMapOvr>
    <a:masterClrMapping/>
  </p:clrMapOvr>
  <p:extLst>
    <p:ext uri="{6950BFC3-D8DA-4A85-94F7-54DA5524770B}">
      <p188:commentRel xmlns:p188="http://schemas.microsoft.com/office/powerpoint/2018/8/main" r:id="rId2"/>
    </p:ext>
  </p:extLs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08734-F26C-D074-4920-B5C06E03E296}"/>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264432AC-20E4-0769-F991-B70D960EACE9}"/>
              </a:ext>
            </a:extLst>
          </p:cNvPr>
          <p:cNvSpPr txBox="1"/>
          <p:nvPr/>
        </p:nvSpPr>
        <p:spPr>
          <a:xfrm>
            <a:off x="470682" y="1740756"/>
            <a:ext cx="4110554" cy="523220"/>
          </a:xfrm>
          <a:prstGeom prst="rect">
            <a:avLst/>
          </a:prstGeom>
          <a:solidFill>
            <a:schemeClr val="bg1"/>
          </a:solidFill>
        </p:spPr>
        <p:txBody>
          <a:bodyPr wrap="square" rtlCol="0">
            <a:spAutoFit/>
          </a:bodyPr>
          <a:lstStyle/>
          <a:p>
            <a:r>
              <a:rPr lang="en-GB" sz="1400" u="sng">
                <a:solidFill>
                  <a:schemeClr val="accent1"/>
                </a:solidFill>
              </a:rPr>
              <a:t>Percent of registered patients with obesity, </a:t>
            </a:r>
          </a:p>
          <a:p>
            <a:r>
              <a:rPr lang="en-GB" sz="1400" u="sng">
                <a:solidFill>
                  <a:schemeClr val="accent1"/>
                </a:solidFill>
              </a:rPr>
              <a:t>2025</a:t>
            </a:r>
          </a:p>
        </p:txBody>
      </p:sp>
      <p:pic>
        <p:nvPicPr>
          <p:cNvPr id="4" name="Picture 3" descr="A black and yellow text&#10;&#10;AI-generated content may be incorrect.">
            <a:extLst>
              <a:ext uri="{FF2B5EF4-FFF2-40B4-BE49-F238E27FC236}">
                <a16:creationId xmlns:a16="http://schemas.microsoft.com/office/drawing/2014/main" id="{6E5CFDD2-FDC2-AF96-D20B-A29969FBC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3BB89160-DAF9-1EBB-3079-5A4D442865BE}"/>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Distribution of risk factors</a:t>
            </a:r>
          </a:p>
        </p:txBody>
      </p:sp>
      <p:sp>
        <p:nvSpPr>
          <p:cNvPr id="50" name="TextBox 49">
            <a:extLst>
              <a:ext uri="{FF2B5EF4-FFF2-40B4-BE49-F238E27FC236}">
                <a16:creationId xmlns:a16="http://schemas.microsoft.com/office/drawing/2014/main" id="{F8919982-2A33-DF27-6F7A-E7ED9C374335}"/>
              </a:ext>
            </a:extLst>
          </p:cNvPr>
          <p:cNvSpPr txBox="1"/>
          <p:nvPr/>
        </p:nvSpPr>
        <p:spPr>
          <a:xfrm>
            <a:off x="411480" y="1008934"/>
            <a:ext cx="11119104" cy="707886"/>
          </a:xfrm>
          <a:prstGeom prst="rect">
            <a:avLst/>
          </a:prstGeom>
          <a:noFill/>
        </p:spPr>
        <p:txBody>
          <a:bodyPr wrap="square" rtlCol="0">
            <a:spAutoFit/>
          </a:bodyPr>
          <a:lstStyle/>
          <a:p>
            <a:r>
              <a:rPr lang="en-GB" sz="2000"/>
              <a:t>The deprivation gradient for obesity is less pronounced than for smoking, due to lower rates of obesity in deprived urban areas, and higher rates of obesity in less deprived rural areas. </a:t>
            </a:r>
          </a:p>
        </p:txBody>
      </p:sp>
      <p:sp>
        <p:nvSpPr>
          <p:cNvPr id="51" name="TextBox 50">
            <a:extLst>
              <a:ext uri="{FF2B5EF4-FFF2-40B4-BE49-F238E27FC236}">
                <a16:creationId xmlns:a16="http://schemas.microsoft.com/office/drawing/2014/main" id="{398B72DC-FB54-0951-65A2-6E98C369B7F7}"/>
              </a:ext>
            </a:extLst>
          </p:cNvPr>
          <p:cNvSpPr txBox="1"/>
          <p:nvPr/>
        </p:nvSpPr>
        <p:spPr>
          <a:xfrm>
            <a:off x="475488" y="6427375"/>
            <a:ext cx="9336024" cy="246221"/>
          </a:xfrm>
          <a:prstGeom prst="rect">
            <a:avLst/>
          </a:prstGeom>
          <a:noFill/>
        </p:spPr>
        <p:txBody>
          <a:bodyPr wrap="square" rtlCol="0">
            <a:spAutoFit/>
          </a:bodyPr>
          <a:lstStyle/>
          <a:p>
            <a:r>
              <a:rPr lang="en-GB" sz="1000"/>
              <a:t>Source: Lincolnshire ICS Joined Intelligence Dataset, NHS Lincolnshire ICB (Reporting period: Dec 2024- Nov 2025). English Indices of Multiple Deprivation 2025. </a:t>
            </a:r>
          </a:p>
        </p:txBody>
      </p:sp>
      <p:sp>
        <p:nvSpPr>
          <p:cNvPr id="8" name="AutoShape 2">
            <a:extLst>
              <a:ext uri="{FF2B5EF4-FFF2-40B4-BE49-F238E27FC236}">
                <a16:creationId xmlns:a16="http://schemas.microsoft.com/office/drawing/2014/main" id="{DB9483D3-E7E1-E50F-4642-D65FCD85B6F3}"/>
              </a:ext>
            </a:extLst>
          </p:cNvPr>
          <p:cNvSpPr>
            <a:spLocks noChangeAspect="1" noChangeArrowheads="1"/>
          </p:cNvSpPr>
          <p:nvPr/>
        </p:nvSpPr>
        <p:spPr bwMode="auto">
          <a:xfrm>
            <a:off x="5943600" y="3276600"/>
            <a:ext cx="4105564" cy="41055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TextBox 19">
            <a:extLst>
              <a:ext uri="{FF2B5EF4-FFF2-40B4-BE49-F238E27FC236}">
                <a16:creationId xmlns:a16="http://schemas.microsoft.com/office/drawing/2014/main" id="{EBADC3DD-9D91-EC86-F4BE-44AD299467F5}"/>
              </a:ext>
            </a:extLst>
          </p:cNvPr>
          <p:cNvSpPr txBox="1"/>
          <p:nvPr/>
        </p:nvSpPr>
        <p:spPr>
          <a:xfrm>
            <a:off x="5705116" y="1740756"/>
            <a:ext cx="5581719" cy="523220"/>
          </a:xfrm>
          <a:prstGeom prst="rect">
            <a:avLst/>
          </a:prstGeom>
          <a:solidFill>
            <a:schemeClr val="bg1"/>
          </a:solidFill>
        </p:spPr>
        <p:txBody>
          <a:bodyPr wrap="square" rtlCol="0">
            <a:spAutoFit/>
          </a:bodyPr>
          <a:lstStyle/>
          <a:p>
            <a:r>
              <a:rPr lang="en-GB" sz="1400" u="sng">
                <a:solidFill>
                  <a:schemeClr val="accent1"/>
                </a:solidFill>
              </a:rPr>
              <a:t>Lincolnshire LSOAs by deprivation score and obesity prevalence, </a:t>
            </a:r>
          </a:p>
          <a:p>
            <a:r>
              <a:rPr lang="en-GB" sz="1400" u="sng">
                <a:solidFill>
                  <a:schemeClr val="accent1"/>
                </a:solidFill>
              </a:rPr>
              <a:t>2025</a:t>
            </a:r>
          </a:p>
        </p:txBody>
      </p:sp>
      <p:pic>
        <p:nvPicPr>
          <p:cNvPr id="6" name="Picture 5" descr="A map of green and white areas&#10;&#10;AI-generated content may be incorrect.">
            <a:extLst>
              <a:ext uri="{FF2B5EF4-FFF2-40B4-BE49-F238E27FC236}">
                <a16:creationId xmlns:a16="http://schemas.microsoft.com/office/drawing/2014/main" id="{9B912453-11FE-F15D-C815-26827B6A2A11}"/>
              </a:ext>
            </a:extLst>
          </p:cNvPr>
          <p:cNvPicPr>
            <a:picLocks noChangeAspect="1"/>
          </p:cNvPicPr>
          <p:nvPr/>
        </p:nvPicPr>
        <p:blipFill>
          <a:blip r:embed="rId3"/>
          <a:stretch>
            <a:fillRect/>
          </a:stretch>
        </p:blipFill>
        <p:spPr>
          <a:xfrm>
            <a:off x="711639" y="2115857"/>
            <a:ext cx="3014832" cy="4105564"/>
          </a:xfrm>
          <a:prstGeom prst="snip2SameRect">
            <a:avLst/>
          </a:prstGeom>
        </p:spPr>
      </p:pic>
      <p:pic>
        <p:nvPicPr>
          <p:cNvPr id="10" name="Picture 9" descr="A chart of percentages&#10;&#10;AI-generated content may be incorrect.">
            <a:extLst>
              <a:ext uri="{FF2B5EF4-FFF2-40B4-BE49-F238E27FC236}">
                <a16:creationId xmlns:a16="http://schemas.microsoft.com/office/drawing/2014/main" id="{9B8E1A3B-C36C-524F-63F6-519B2265281B}"/>
              </a:ext>
            </a:extLst>
          </p:cNvPr>
          <p:cNvPicPr>
            <a:picLocks noChangeAspect="1"/>
          </p:cNvPicPr>
          <p:nvPr/>
        </p:nvPicPr>
        <p:blipFill>
          <a:blip r:embed="rId4"/>
          <a:stretch>
            <a:fillRect/>
          </a:stretch>
        </p:blipFill>
        <p:spPr>
          <a:xfrm>
            <a:off x="3702895" y="4479174"/>
            <a:ext cx="1063218" cy="1045197"/>
          </a:xfrm>
          <a:prstGeom prst="rect">
            <a:avLst/>
          </a:prstGeom>
        </p:spPr>
      </p:pic>
      <p:pic>
        <p:nvPicPr>
          <p:cNvPr id="19" name="Picture 18">
            <a:extLst>
              <a:ext uri="{FF2B5EF4-FFF2-40B4-BE49-F238E27FC236}">
                <a16:creationId xmlns:a16="http://schemas.microsoft.com/office/drawing/2014/main" id="{00E7DB5B-8B95-C3CF-E597-C241867DA853}"/>
              </a:ext>
            </a:extLst>
          </p:cNvPr>
          <p:cNvPicPr>
            <a:picLocks noChangeAspect="1"/>
          </p:cNvPicPr>
          <p:nvPr/>
        </p:nvPicPr>
        <p:blipFill>
          <a:blip r:embed="rId5"/>
          <a:stretch>
            <a:fillRect/>
          </a:stretch>
        </p:blipFill>
        <p:spPr>
          <a:xfrm>
            <a:off x="5870732" y="2287912"/>
            <a:ext cx="5151365" cy="3808800"/>
          </a:xfrm>
          <a:prstGeom prst="rect">
            <a:avLst/>
          </a:prstGeom>
          <a:ln>
            <a:solidFill>
              <a:schemeClr val="bg1">
                <a:lumMod val="85000"/>
              </a:schemeClr>
            </a:solidFill>
          </a:ln>
        </p:spPr>
      </p:pic>
    </p:spTree>
    <p:extLst>
      <p:ext uri="{BB962C8B-B14F-4D97-AF65-F5344CB8AC3E}">
        <p14:creationId xmlns:p14="http://schemas.microsoft.com/office/powerpoint/2010/main" val="5901338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9BD99-9298-4E34-68C9-F1F91F48A576}"/>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625C412C-8CFB-8336-4353-398DF94F9022}"/>
              </a:ext>
            </a:extLst>
          </p:cNvPr>
          <p:cNvSpPr txBox="1"/>
          <p:nvPr/>
        </p:nvSpPr>
        <p:spPr>
          <a:xfrm>
            <a:off x="470682" y="1740756"/>
            <a:ext cx="4110554" cy="523220"/>
          </a:xfrm>
          <a:prstGeom prst="rect">
            <a:avLst/>
          </a:prstGeom>
          <a:solidFill>
            <a:schemeClr val="bg1"/>
          </a:solidFill>
        </p:spPr>
        <p:txBody>
          <a:bodyPr wrap="square" rtlCol="0">
            <a:spAutoFit/>
          </a:bodyPr>
          <a:lstStyle/>
          <a:p>
            <a:r>
              <a:rPr lang="en-GB" sz="1400" u="sng">
                <a:solidFill>
                  <a:schemeClr val="accent1"/>
                </a:solidFill>
              </a:rPr>
              <a:t>Alcohol-related mortality (directly standardised per 100,000) by local authority district, 2024</a:t>
            </a:r>
          </a:p>
        </p:txBody>
      </p:sp>
      <p:pic>
        <p:nvPicPr>
          <p:cNvPr id="4" name="Picture 3" descr="A black and yellow text&#10;&#10;AI-generated content may be incorrect.">
            <a:extLst>
              <a:ext uri="{FF2B5EF4-FFF2-40B4-BE49-F238E27FC236}">
                <a16:creationId xmlns:a16="http://schemas.microsoft.com/office/drawing/2014/main" id="{2382FBE2-653D-4988-E33F-918C97955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200" y="6062472"/>
            <a:ext cx="2085795" cy="684276"/>
          </a:xfrm>
          <a:prstGeom prst="rect">
            <a:avLst/>
          </a:prstGeom>
        </p:spPr>
      </p:pic>
      <p:sp>
        <p:nvSpPr>
          <p:cNvPr id="5" name="Rectangle 4">
            <a:extLst>
              <a:ext uri="{FF2B5EF4-FFF2-40B4-BE49-F238E27FC236}">
                <a16:creationId xmlns:a16="http://schemas.microsoft.com/office/drawing/2014/main" id="{31FE9CE3-30EF-9B80-03DD-53347E0CE79F}"/>
              </a:ext>
            </a:extLst>
          </p:cNvPr>
          <p:cNvSpPr/>
          <p:nvPr/>
        </p:nvSpPr>
        <p:spPr>
          <a:xfrm>
            <a:off x="0" y="0"/>
            <a:ext cx="12192000" cy="813816"/>
          </a:xfrm>
          <a:prstGeom prst="rect">
            <a:avLst/>
          </a:prstGeom>
          <a:solidFill>
            <a:srgbClr val="B9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4000" b="1">
                <a:solidFill>
                  <a:schemeClr val="bg1"/>
                </a:solidFill>
              </a:rPr>
              <a:t>Distribution of risk factors</a:t>
            </a:r>
          </a:p>
        </p:txBody>
      </p:sp>
      <p:sp>
        <p:nvSpPr>
          <p:cNvPr id="50" name="TextBox 49">
            <a:extLst>
              <a:ext uri="{FF2B5EF4-FFF2-40B4-BE49-F238E27FC236}">
                <a16:creationId xmlns:a16="http://schemas.microsoft.com/office/drawing/2014/main" id="{D1C4EE1A-5837-72EE-FB3A-9F37ADBD004C}"/>
              </a:ext>
            </a:extLst>
          </p:cNvPr>
          <p:cNvSpPr txBox="1"/>
          <p:nvPr/>
        </p:nvSpPr>
        <p:spPr>
          <a:xfrm>
            <a:off x="411480" y="1008934"/>
            <a:ext cx="11119104" cy="707886"/>
          </a:xfrm>
          <a:prstGeom prst="rect">
            <a:avLst/>
          </a:prstGeom>
          <a:noFill/>
        </p:spPr>
        <p:txBody>
          <a:bodyPr wrap="square" rtlCol="0">
            <a:spAutoFit/>
          </a:bodyPr>
          <a:lstStyle/>
          <a:p>
            <a:r>
              <a:rPr lang="en-GB" sz="2000"/>
              <a:t>In 2024, the three most deprived local authority districts had the highest alcohol-related mortality. None of the districts differed significantly from the rate for England.</a:t>
            </a:r>
          </a:p>
        </p:txBody>
      </p:sp>
      <p:sp>
        <p:nvSpPr>
          <p:cNvPr id="51" name="TextBox 50">
            <a:extLst>
              <a:ext uri="{FF2B5EF4-FFF2-40B4-BE49-F238E27FC236}">
                <a16:creationId xmlns:a16="http://schemas.microsoft.com/office/drawing/2014/main" id="{BA0E8060-A88F-471D-4EDE-A8529D1C8B7A}"/>
              </a:ext>
            </a:extLst>
          </p:cNvPr>
          <p:cNvSpPr txBox="1"/>
          <p:nvPr/>
        </p:nvSpPr>
        <p:spPr>
          <a:xfrm>
            <a:off x="475488" y="6427375"/>
            <a:ext cx="9336024" cy="246221"/>
          </a:xfrm>
          <a:prstGeom prst="rect">
            <a:avLst/>
          </a:prstGeom>
          <a:noFill/>
        </p:spPr>
        <p:txBody>
          <a:bodyPr wrap="square" rtlCol="0">
            <a:spAutoFit/>
          </a:bodyPr>
          <a:lstStyle/>
          <a:p>
            <a:r>
              <a:rPr lang="en-GB" sz="1000"/>
              <a:t>Source: Fingertips, OHID, based on Office for National Statistics data</a:t>
            </a:r>
          </a:p>
        </p:txBody>
      </p:sp>
      <p:sp>
        <p:nvSpPr>
          <p:cNvPr id="8" name="AutoShape 2">
            <a:extLst>
              <a:ext uri="{FF2B5EF4-FFF2-40B4-BE49-F238E27FC236}">
                <a16:creationId xmlns:a16="http://schemas.microsoft.com/office/drawing/2014/main" id="{C9402592-5455-F18B-5D61-D2EE2B55EC00}"/>
              </a:ext>
            </a:extLst>
          </p:cNvPr>
          <p:cNvSpPr>
            <a:spLocks noChangeAspect="1" noChangeArrowheads="1"/>
          </p:cNvSpPr>
          <p:nvPr/>
        </p:nvSpPr>
        <p:spPr bwMode="auto">
          <a:xfrm>
            <a:off x="5943600" y="3276600"/>
            <a:ext cx="4105564" cy="41055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TextBox 19">
            <a:extLst>
              <a:ext uri="{FF2B5EF4-FFF2-40B4-BE49-F238E27FC236}">
                <a16:creationId xmlns:a16="http://schemas.microsoft.com/office/drawing/2014/main" id="{6EE7CDD6-C070-167A-A26F-EDD2032C7244}"/>
              </a:ext>
            </a:extLst>
          </p:cNvPr>
          <p:cNvSpPr txBox="1"/>
          <p:nvPr/>
        </p:nvSpPr>
        <p:spPr>
          <a:xfrm>
            <a:off x="5317188" y="2333407"/>
            <a:ext cx="5581719" cy="307777"/>
          </a:xfrm>
          <a:prstGeom prst="rect">
            <a:avLst/>
          </a:prstGeom>
          <a:solidFill>
            <a:schemeClr val="bg1"/>
          </a:solidFill>
        </p:spPr>
        <p:txBody>
          <a:bodyPr wrap="square" rtlCol="0">
            <a:spAutoFit/>
          </a:bodyPr>
          <a:lstStyle/>
          <a:p>
            <a:r>
              <a:rPr lang="en-GB" sz="1400" u="sng">
                <a:solidFill>
                  <a:schemeClr val="accent1"/>
                </a:solidFill>
              </a:rPr>
              <a:t>Alcohol-related mortality (directly standardised per 100,000)</a:t>
            </a:r>
          </a:p>
        </p:txBody>
      </p:sp>
      <p:pic>
        <p:nvPicPr>
          <p:cNvPr id="14" name="Picture 13" descr="A graph of blue bars with white text&#10;&#10;AI-generated content may be incorrect.">
            <a:extLst>
              <a:ext uri="{FF2B5EF4-FFF2-40B4-BE49-F238E27FC236}">
                <a16:creationId xmlns:a16="http://schemas.microsoft.com/office/drawing/2014/main" id="{33AFE999-F3ED-4273-E2E6-9F773A07A013}"/>
              </a:ext>
            </a:extLst>
          </p:cNvPr>
          <p:cNvPicPr>
            <a:picLocks noChangeAspect="1"/>
          </p:cNvPicPr>
          <p:nvPr/>
        </p:nvPicPr>
        <p:blipFill>
          <a:blip r:embed="rId3"/>
          <a:srcRect l="3893" t="3854" r="11916" b="2252"/>
          <a:stretch>
            <a:fillRect/>
          </a:stretch>
        </p:blipFill>
        <p:spPr>
          <a:xfrm>
            <a:off x="475672" y="2263976"/>
            <a:ext cx="4105564" cy="3887886"/>
          </a:xfrm>
          <a:prstGeom prst="rect">
            <a:avLst/>
          </a:prstGeom>
        </p:spPr>
      </p:pic>
      <p:pic>
        <p:nvPicPr>
          <p:cNvPr id="16" name="Picture 15" descr="A graph with a line and dots&#10;&#10;AI-generated content may be incorrect.">
            <a:extLst>
              <a:ext uri="{FF2B5EF4-FFF2-40B4-BE49-F238E27FC236}">
                <a16:creationId xmlns:a16="http://schemas.microsoft.com/office/drawing/2014/main" id="{F4BFA64A-1C22-A11D-E51C-A9DE80783AC9}"/>
              </a:ext>
            </a:extLst>
          </p:cNvPr>
          <p:cNvPicPr>
            <a:picLocks noChangeAspect="1"/>
          </p:cNvPicPr>
          <p:nvPr/>
        </p:nvPicPr>
        <p:blipFill>
          <a:blip r:embed="rId4"/>
          <a:stretch>
            <a:fillRect/>
          </a:stretch>
        </p:blipFill>
        <p:spPr>
          <a:xfrm>
            <a:off x="5317188" y="2743801"/>
            <a:ext cx="5973009" cy="2838846"/>
          </a:xfrm>
          <a:prstGeom prst="rect">
            <a:avLst/>
          </a:prstGeom>
        </p:spPr>
      </p:pic>
    </p:spTree>
    <p:extLst>
      <p:ext uri="{BB962C8B-B14F-4D97-AF65-F5344CB8AC3E}">
        <p14:creationId xmlns:p14="http://schemas.microsoft.com/office/powerpoint/2010/main" val="32673098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BD505BE4FB474F8CD1F575D822E024" ma:contentTypeVersion="30" ma:contentTypeDescription="Create a new document." ma:contentTypeScope="" ma:versionID="70c7029df921cff8f24f5c289a5ec20c">
  <xsd:schema xmlns:xsd="http://www.w3.org/2001/XMLSchema" xmlns:xs="http://www.w3.org/2001/XMLSchema" xmlns:p="http://schemas.microsoft.com/office/2006/metadata/properties" xmlns:ns2="a7644951-d83e-4204-bf3d-c94601923a5e" xmlns:ns3="301b0195-3642-4aae-993e-9f0dd460157f" targetNamespace="http://schemas.microsoft.com/office/2006/metadata/properties" ma:root="true" ma:fieldsID="280f1e1012bea64e6b1771f3cb5a1a26" ns2:_="" ns3:_="">
    <xsd:import namespace="a7644951-d83e-4204-bf3d-c94601923a5e"/>
    <xsd:import namespace="301b0195-3642-4aae-993e-9f0dd460157f"/>
    <xsd:element name="properties">
      <xsd:complexType>
        <xsd:sequence>
          <xsd:element name="documentManagement">
            <xsd:complexType>
              <xsd:all>
                <xsd:element ref="ns2:Status"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DateTaken" minOccurs="0"/>
                <xsd:element ref="ns2:MediaLengthInSeconds" minOccurs="0"/>
                <xsd:element ref="ns2:Tag" minOccurs="0"/>
                <xsd:element ref="ns2:DocType" minOccurs="0"/>
                <xsd:element ref="ns2:MediaServiceObjectDetectorVersions" minOccurs="0"/>
                <xsd:element ref="ns2:_Flow_SignoffStatus" minOccurs="0"/>
                <xsd:element ref="ns2:Tag0" minOccurs="0"/>
                <xsd:element ref="ns2:MediaServiceSearchProperties" minOccurs="0"/>
                <xsd:element ref="ns2:WorkplanItem" minOccurs="0"/>
                <xsd:element ref="ns2:Workplan_x0020_Item_x003a__x0020_Stat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644951-d83e-4204-bf3d-c94601923a5e" elementFormDefault="qualified">
    <xsd:import namespace="http://schemas.microsoft.com/office/2006/documentManagement/types"/>
    <xsd:import namespace="http://schemas.microsoft.com/office/infopath/2007/PartnerControls"/>
    <xsd:element name="Status" ma:index="2" nillable="true" ma:displayName="Status" ma:default="Current" ma:format="Dropdown" ma:internalName="Status" ma:readOnly="false">
      <xsd:simpleType>
        <xsd:union memberTypes="dms:Text">
          <xsd:simpleType>
            <xsd:restriction base="dms:Choice">
              <xsd:enumeration value="Current"/>
              <xsd:enumeration value="Archive"/>
            </xsd:restriction>
          </xsd:simpleType>
        </xsd:un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cb4337f-889a-49cc-a650-7850101ac6d7" ma:termSetId="09814cd3-568e-fe90-9814-8d621ff8fb84" ma:anchorId="fba54fb3-c3e1-fe81-a776-ca4b69148c4d" ma:open="true" ma:isKeyword="false">
      <xsd:complexType>
        <xsd:sequence>
          <xsd:element ref="pc:Terms" minOccurs="0" maxOccurs="1"/>
        </xsd:sequence>
      </xsd:complexType>
    </xsd:element>
    <xsd:element name="MediaServiceDateTaken" ma:index="23" nillable="true" ma:displayName="MediaServiceDateTaken" ma:hidden="true" ma:indexed="true" ma:internalName="MediaServiceDateTake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Tag" ma:index="25" nillable="true" ma:displayName="Year" ma:format="Dropdown" ma:internalName="Tag">
      <xsd:simpleType>
        <xsd:restriction base="dms:Choice">
          <xsd:enumeration value="2023/2024"/>
          <xsd:enumeration value="2024/2025"/>
          <xsd:enumeration value="2025/2026"/>
        </xsd:restriction>
      </xsd:simpleType>
    </xsd:element>
    <xsd:element name="DocType" ma:index="26" nillable="true" ma:displayName="Doc Type" ma:format="Dropdown" ma:internalName="DocType">
      <xsd:simpleType>
        <xsd:restriction base="dms:Choice">
          <xsd:enumeration value="Project Brief"/>
          <xsd:enumeration value="Project Plan"/>
          <xsd:enumeration value="Project Review"/>
        </xsd:restriction>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_Flow_SignoffStatus" ma:index="28" nillable="true" ma:displayName="Sign-off status" ma:internalName="Sign_x002d_off_x0020_status">
      <xsd:simpleType>
        <xsd:restriction base="dms:Text"/>
      </xsd:simpleType>
    </xsd:element>
    <xsd:element name="Tag0" ma:index="29" nillable="true" ma:displayName="Tag" ma:format="Dropdown" ma:internalName="Tag0">
      <xsd:complexType>
        <xsd:complexContent>
          <xsd:extension base="dms:MultiChoiceFillIn">
            <xsd:sequence>
              <xsd:element name="Value" maxOccurs="unbounded" minOccurs="0" nillable="true">
                <xsd:simpleType>
                  <xsd:union memberTypes="dms:Text">
                    <xsd:simpleType>
                      <xsd:restriction base="dms:Choice">
                        <xsd:enumeration value="Project"/>
                        <xsd:enumeration value="Ad-hoc"/>
                        <xsd:enumeration value="Secure"/>
                        <xsd:enumeration value="Template"/>
                        <xsd:enumeration value="Process"/>
                      </xsd:restriction>
                    </xsd:simpleType>
                  </xsd:union>
                </xsd:simpleType>
              </xsd:element>
            </xsd:sequence>
          </xsd:extension>
        </xsd:complexContent>
      </xsd:complexType>
    </xsd:element>
    <xsd:element name="MediaServiceSearchProperties" ma:index="30" nillable="true" ma:displayName="MediaServiceSearchProperties" ma:hidden="true" ma:internalName="MediaServiceSearchProperties" ma:readOnly="true">
      <xsd:simpleType>
        <xsd:restriction base="dms:Note"/>
      </xsd:simpleType>
    </xsd:element>
    <xsd:element name="WorkplanItem" ma:index="31" nillable="true" ma:displayName="Workplan" ma:format="Dropdown" ma:list="efa3fed3-47ed-42f1-bd3f-9e6eb6204dbe" ma:internalName="WorkplanItem" ma:showField="Title">
      <xsd:simpleType>
        <xsd:restriction base="dms:Lookup"/>
      </xsd:simpleType>
    </xsd:element>
    <xsd:element name="Workplan_x0020_Item_x003a__x0020_State" ma:index="32" nillable="true" ma:displayName="Workplan Item: State" ma:format="Dropdown" ma:list="efa3fed3-47ed-42f1-bd3f-9e6eb6204dbe" ma:internalName="Workplan_x0020_Item_x003a__x0020_State" ma:readOnly="true" ma:showField="State">
      <xsd:simpleType>
        <xsd:restriction base="dms:Lookup"/>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1b0195-3642-4aae-993e-9f0dd460157f" elementFormDefault="qualified">
    <xsd:import namespace="http://schemas.microsoft.com/office/2006/documentManagement/types"/>
    <xsd:import namespace="http://schemas.microsoft.com/office/infopath/2007/PartnerControls"/>
    <xsd:element name="SharedWithUsers" ma:index="16"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hidden="true" ma:internalName="SharedWithDetails" ma:readOnly="true">
      <xsd:simpleType>
        <xsd:restriction base="dms:Note"/>
      </xsd:simpleType>
    </xsd:element>
    <xsd:element name="TaxCatchAll" ma:index="20" nillable="true" ma:displayName="Taxonomy Catch All Column" ma:hidden="true" ma:list="{cc8fbd0d-ab09-44fd-a887-ea1755595815}" ma:internalName="TaxCatchAll" ma:readOnly="false" ma:showField="CatchAllData" ma:web="301b0195-3642-4aae-993e-9f0dd46015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a7644951-d83e-4204-bf3d-c94601923a5e">Current</Status>
    <lcf76f155ced4ddcb4097134ff3c332f xmlns="a7644951-d83e-4204-bf3d-c94601923a5e">
      <Terms xmlns="http://schemas.microsoft.com/office/infopath/2007/PartnerControls"/>
    </lcf76f155ced4ddcb4097134ff3c332f>
    <Tag0 xmlns="a7644951-d83e-4204-bf3d-c94601923a5e" xsi:nil="true"/>
    <TaxCatchAll xmlns="301b0195-3642-4aae-993e-9f0dd460157f" xsi:nil="true"/>
    <Tag xmlns="a7644951-d83e-4204-bf3d-c94601923a5e" xsi:nil="true"/>
    <DocType xmlns="a7644951-d83e-4204-bf3d-c94601923a5e" xsi:nil="true"/>
    <_Flow_SignoffStatus xmlns="a7644951-d83e-4204-bf3d-c94601923a5e" xsi:nil="true"/>
    <WorkplanItem xmlns="a7644951-d83e-4204-bf3d-c94601923a5e" xsi:nil="true"/>
  </documentManagement>
</p:properties>
</file>

<file path=customXml/itemProps1.xml><?xml version="1.0" encoding="utf-8"?>
<ds:datastoreItem xmlns:ds="http://schemas.openxmlformats.org/officeDocument/2006/customXml" ds:itemID="{3D64994A-A62F-42A5-96D7-A6F808012C19}">
  <ds:schemaRefs>
    <ds:schemaRef ds:uri="301b0195-3642-4aae-993e-9f0dd460157f"/>
    <ds:schemaRef ds:uri="a7644951-d83e-4204-bf3d-c94601923a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D94C464-DD10-439A-90C0-810079A6F5C6}">
  <ds:schemaRefs>
    <ds:schemaRef ds:uri="http://schemas.microsoft.com/sharepoint/v3/contenttype/forms"/>
  </ds:schemaRefs>
</ds:datastoreItem>
</file>

<file path=customXml/itemProps3.xml><?xml version="1.0" encoding="utf-8"?>
<ds:datastoreItem xmlns:ds="http://schemas.openxmlformats.org/officeDocument/2006/customXml" ds:itemID="{F3829B86-85E3-4100-B7FE-67CD44D55A0D}">
  <ds:schemaRefs>
    <ds:schemaRef ds:uri="301b0195-3642-4aae-993e-9f0dd460157f"/>
    <ds:schemaRef ds:uri="a7644951-d83e-4204-bf3d-c94601923a5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TotalTime>
  <Words>8082</Words>
  <Application>Microsoft Office PowerPoint</Application>
  <PresentationFormat>Widescreen</PresentationFormat>
  <Paragraphs>968</Paragraphs>
  <Slides>99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99</vt:i4>
      </vt:variant>
    </vt:vector>
  </HeadingPairs>
  <TitlesOfParts>
    <vt:vector size="103" baseType="lpstr">
      <vt:lpstr>Aptos</vt:lpstr>
      <vt:lpstr>Aptos Display</vt:lpstr>
      <vt:lpstr>Arial</vt:lpstr>
      <vt:lpstr>Office Theme</vt:lpstr>
      <vt:lpstr>Public Health  Intelligence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Burden of Disease in Lincolnshire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Inequalities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Lincolnshire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Etienne Soubes-Goldman</dc:creator>
  <cp:lastModifiedBy>Georgia Devlin-Gray2</cp:lastModifiedBy>
  <cp:revision>2</cp:revision>
  <dcterms:created xsi:type="dcterms:W3CDTF">2026-02-09T12:24:12Z</dcterms:created>
  <dcterms:modified xsi:type="dcterms:W3CDTF">2026-06-30T14:11:44Z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0x010100D5BD505BE4FB474F8CD1F575D822E024</vt:lpwstr>
  </property>
  <property fmtid="{D5CDD505-2E9C-101B-9397-08002B2CF9AE}" pid="3" name="MediaServiceImageTags">
    <vt:lpwstr/>
  </property>
</Properties>
</file>